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9"/>
  </p:notesMasterIdLst>
  <p:sldIdLst>
    <p:sldId id="256" r:id="rId2"/>
    <p:sldId id="261" r:id="rId3"/>
    <p:sldId id="257" r:id="rId4"/>
    <p:sldId id="259" r:id="rId5"/>
    <p:sldId id="260" r:id="rId6"/>
    <p:sldId id="266" r:id="rId7"/>
    <p:sldId id="258" r:id="rId8"/>
    <p:sldId id="262" r:id="rId9"/>
    <p:sldId id="263" r:id="rId10"/>
    <p:sldId id="264" r:id="rId11"/>
    <p:sldId id="265" r:id="rId12"/>
    <p:sldId id="267" r:id="rId13"/>
    <p:sldId id="268" r:id="rId14"/>
    <p:sldId id="269"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6900"/>
    <a:srgbClr val="1F5D7B"/>
    <a:srgbClr val="146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86400" autoAdjust="0"/>
  </p:normalViewPr>
  <p:slideViewPr>
    <p:cSldViewPr>
      <p:cViewPr varScale="1">
        <p:scale>
          <a:sx n="87" d="100"/>
          <a:sy n="87" d="100"/>
        </p:scale>
        <p:origin x="120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1657A-2748-4973-A848-1A3A6B0A20C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fa-IR"/>
        </a:p>
      </dgm:t>
    </dgm:pt>
    <dgm:pt modelId="{C79DA152-6D22-491D-931C-049EE0DBA06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b="1" dirty="0" smtClean="0">
              <a:solidFill>
                <a:schemeClr val="bg1"/>
              </a:solidFill>
              <a:cs typeface="MRT_Titr Collage" panose="00000400000000000000" pitchFamily="2" charset="-78"/>
            </a:rPr>
            <a:t>نمونه‌ چند رویه‌ جعلی در فعالیت‌های محیط‌زیستی</a:t>
          </a:r>
          <a:endParaRPr lang="fa-IR" dirty="0">
            <a:solidFill>
              <a:schemeClr val="bg1"/>
            </a:solidFill>
            <a:cs typeface="MRT_Titr Collage" panose="00000400000000000000" pitchFamily="2" charset="-78"/>
          </a:endParaRPr>
        </a:p>
      </dgm:t>
    </dgm:pt>
    <dgm:pt modelId="{50A8FBED-5F26-4383-BD76-995CB374539A}" type="parTrans" cxnId="{D635EBDA-D1C1-4ABD-91C3-E91CB638D613}">
      <dgm:prSet/>
      <dgm:spPr/>
      <dgm:t>
        <a:bodyPr/>
        <a:lstStyle/>
        <a:p>
          <a:pPr rtl="1"/>
          <a:endParaRPr lang="fa-IR"/>
        </a:p>
      </dgm:t>
    </dgm:pt>
    <dgm:pt modelId="{2F00B2AA-1803-427E-A038-204FD9BC2979}" type="sibTrans" cxnId="{D635EBDA-D1C1-4ABD-91C3-E91CB638D613}">
      <dgm:prSet/>
      <dgm:spPr/>
      <dgm:t>
        <a:bodyPr/>
        <a:lstStyle/>
        <a:p>
          <a:pPr rtl="1"/>
          <a:endParaRPr lang="fa-IR"/>
        </a:p>
      </dgm:t>
    </dgm:pt>
    <dgm:pt modelId="{F21269FF-4A4B-4C05-9F4F-8FE419FAC559}">
      <dgm:prSet phldrT="[Text]" custT="1">
        <dgm:style>
          <a:lnRef idx="2">
            <a:schemeClr val="accent1"/>
          </a:lnRef>
          <a:fillRef idx="1">
            <a:schemeClr val="lt1"/>
          </a:fillRef>
          <a:effectRef idx="0">
            <a:schemeClr val="accent1"/>
          </a:effectRef>
          <a:fontRef idx="minor">
            <a:schemeClr val="dk1"/>
          </a:fontRef>
        </dgm:style>
      </dgm:prSet>
      <dgm:spPr/>
      <dgm:t>
        <a:bodyPr/>
        <a:lstStyle/>
        <a:p>
          <a:pPr algn="ctr" rtl="1"/>
          <a:endParaRPr lang="fa-IR" sz="1600" b="1" dirty="0" smtClean="0">
            <a:latin typeface="Vazir" panose="020B0603030804020204" pitchFamily="34" charset="-78"/>
            <a:cs typeface="Vazir" panose="020B0603030804020204" pitchFamily="34" charset="-78"/>
          </a:endParaRPr>
        </a:p>
        <a:p>
          <a:pPr algn="ctr" rtl="1"/>
          <a:r>
            <a:rPr lang="fa-IR" sz="2000" b="1" dirty="0" smtClean="0">
              <a:solidFill>
                <a:srgbClr val="D26900"/>
              </a:solidFill>
              <a:latin typeface="Vazir" panose="020B0603030804020204" pitchFamily="34" charset="-78"/>
              <a:cs typeface="Vazir" panose="020B0603030804020204" pitchFamily="34" charset="-78"/>
            </a:rPr>
            <a:t>ظروف یک‌بار مصرف گیاهی</a:t>
          </a:r>
        </a:p>
        <a:p>
          <a:pPr algn="ctr" rtl="1"/>
          <a:r>
            <a:rPr lang="fa-IR" sz="1200" dirty="0" smtClean="0">
              <a:latin typeface="Vazir" panose="020B0603030804020204" pitchFamily="34" charset="-78"/>
              <a:cs typeface="Vazir" panose="020B0603030804020204" pitchFamily="34" charset="-78"/>
            </a:rPr>
            <a:t>تبلیغ و ترویج ساده‌انگاری، سطحی‌نگری، رفاه و راحتی کاذب، عدم اطلاع‌رسانی در رابطه با ردپای اکولوژیک آن‌ها</a:t>
          </a:r>
          <a:endParaRPr lang="fa-IR" sz="700" dirty="0" smtClean="0">
            <a:latin typeface="Vazir" panose="020B0603030804020204" pitchFamily="34" charset="-78"/>
            <a:cs typeface="Vazir" panose="020B0603030804020204" pitchFamily="34" charset="-78"/>
          </a:endParaRPr>
        </a:p>
        <a:p>
          <a:pPr algn="ctr" rtl="1"/>
          <a:r>
            <a:rPr lang="fa-IR" sz="1200" dirty="0" smtClean="0">
              <a:latin typeface="Vazir" panose="020B0603030804020204" pitchFamily="34" charset="-78"/>
              <a:cs typeface="Vazir" panose="020B0603030804020204" pitchFamily="34" charset="-78"/>
            </a:rPr>
            <a:t>نتیجه: پایداری و استمرار مسئله، گسترش معضل و تبدیل شدن به بحران، هدر رفتن زمان و انرژی و...</a:t>
          </a:r>
        </a:p>
        <a:p>
          <a:pPr algn="just" rtl="1"/>
          <a:endParaRPr lang="fa-IR" sz="1200" dirty="0">
            <a:latin typeface="Vazir" panose="020B0603030804020204" pitchFamily="34" charset="-78"/>
            <a:cs typeface="Vazir" panose="020B0603030804020204" pitchFamily="34" charset="-78"/>
          </a:endParaRPr>
        </a:p>
      </dgm:t>
    </dgm:pt>
    <dgm:pt modelId="{E86583AD-B244-4610-BAA0-1B6A47DFEF45}" type="parTrans" cxnId="{2A57D83F-2D6B-497F-AB5A-914025A080C5}">
      <dgm:prSet/>
      <dgm:spPr/>
      <dgm:t>
        <a:bodyPr/>
        <a:lstStyle/>
        <a:p>
          <a:pPr rtl="1"/>
          <a:endParaRPr lang="fa-IR"/>
        </a:p>
      </dgm:t>
    </dgm:pt>
    <dgm:pt modelId="{C32EC2BC-FA8F-46BC-BE1A-3F5134674E14}" type="sibTrans" cxnId="{2A57D83F-2D6B-497F-AB5A-914025A080C5}">
      <dgm:prSet/>
      <dgm:spPr/>
      <dgm:t>
        <a:bodyPr/>
        <a:lstStyle/>
        <a:p>
          <a:pPr rtl="1"/>
          <a:endParaRPr lang="fa-IR"/>
        </a:p>
      </dgm:t>
    </dgm:pt>
    <dgm:pt modelId="{489D1E0E-3643-4A83-955F-DFF9E04BA3C4}">
      <dgm:prSet phldrT="[Text]" custT="1">
        <dgm:style>
          <a:lnRef idx="2">
            <a:schemeClr val="accent1"/>
          </a:lnRef>
          <a:fillRef idx="1">
            <a:schemeClr val="lt1"/>
          </a:fillRef>
          <a:effectRef idx="0">
            <a:schemeClr val="accent1"/>
          </a:effectRef>
          <a:fontRef idx="minor">
            <a:schemeClr val="dk1"/>
          </a:fontRef>
        </dgm:style>
      </dgm:prSet>
      <dgm:spPr/>
      <dgm:t>
        <a:bodyPr/>
        <a:lstStyle/>
        <a:p>
          <a:pPr algn="ctr" rtl="1"/>
          <a:r>
            <a:rPr lang="fa-IR" sz="2000" b="1" dirty="0" smtClean="0">
              <a:solidFill>
                <a:srgbClr val="D26900"/>
              </a:solidFill>
              <a:latin typeface="Vazir" panose="020B0603030804020204" pitchFamily="34" charset="-78"/>
              <a:cs typeface="Vazir" panose="020B0603030804020204" pitchFamily="34" charset="-78"/>
            </a:rPr>
            <a:t>سگ‌های بی سرپرست</a:t>
          </a:r>
          <a:endParaRPr lang="en-US" sz="2000" b="1" dirty="0" smtClean="0">
            <a:solidFill>
              <a:srgbClr val="D26900"/>
            </a:solidFill>
            <a:latin typeface="Vazir" panose="020B0603030804020204" pitchFamily="34" charset="-78"/>
            <a:cs typeface="Vazir" panose="020B0603030804020204" pitchFamily="34" charset="-78"/>
          </a:endParaRPr>
        </a:p>
        <a:p>
          <a:pPr algn="r" rtl="1"/>
          <a:r>
            <a:rPr lang="fa-IR" sz="1200" dirty="0" smtClean="0">
              <a:latin typeface="Vazir" panose="020B0603030804020204" pitchFamily="34" charset="-78"/>
              <a:cs typeface="Vazir" panose="020B0603030804020204" pitchFamily="34" charset="-78"/>
            </a:rPr>
            <a:t>اجماع افرادی معدود که با جوسازی احساسات عمومی رو به دمت گرفته‌اند، در برابر اجماع علمی و تخصصی</a:t>
          </a:r>
        </a:p>
        <a:p>
          <a:pPr algn="ctr" rtl="1"/>
          <a:r>
            <a:rPr lang="fa-IR" sz="1200" dirty="0" smtClean="0">
              <a:latin typeface="Vazir" panose="020B0603030804020204" pitchFamily="34" charset="-78"/>
              <a:cs typeface="Vazir" panose="020B0603030804020204" pitchFamily="34" charset="-78"/>
            </a:rPr>
            <a:t>نتیجه: پایداری و استمرار مسئله، گسترش معضل و تبدیل شدن به بحران، هدر رفتن زمان و انرژی و...</a:t>
          </a:r>
          <a:endParaRPr lang="fa-IR" sz="1200" dirty="0">
            <a:latin typeface="Vazir" panose="020B0603030804020204" pitchFamily="34" charset="-78"/>
            <a:cs typeface="Vazir" panose="020B0603030804020204" pitchFamily="34" charset="-78"/>
          </a:endParaRPr>
        </a:p>
      </dgm:t>
    </dgm:pt>
    <dgm:pt modelId="{02C6C875-D7EC-4541-8602-C2E206B5095A}" type="parTrans" cxnId="{A8974E1D-A4C4-42F5-A006-E38196E64E06}">
      <dgm:prSet/>
      <dgm:spPr/>
      <dgm:t>
        <a:bodyPr/>
        <a:lstStyle/>
        <a:p>
          <a:pPr rtl="1"/>
          <a:endParaRPr lang="fa-IR"/>
        </a:p>
      </dgm:t>
    </dgm:pt>
    <dgm:pt modelId="{968AA6EF-1A57-4911-8A16-BDC5B7BCC237}" type="sibTrans" cxnId="{A8974E1D-A4C4-42F5-A006-E38196E64E06}">
      <dgm:prSet/>
      <dgm:spPr/>
      <dgm:t>
        <a:bodyPr/>
        <a:lstStyle/>
        <a:p>
          <a:pPr rtl="1"/>
          <a:endParaRPr lang="fa-IR"/>
        </a:p>
      </dgm:t>
    </dgm:pt>
    <dgm:pt modelId="{F8EB01F5-4968-4B3C-BB65-4E18802F0395}">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fa-IR" sz="2000" b="1" dirty="0" smtClean="0">
              <a:solidFill>
                <a:srgbClr val="D26900"/>
              </a:solidFill>
              <a:latin typeface="Vazir" panose="020B0603030804020204" pitchFamily="34" charset="-78"/>
              <a:cs typeface="Vazir" panose="020B0603030804020204" pitchFamily="34" charset="-78"/>
            </a:rPr>
            <a:t>درختکاری بدون درختداری</a:t>
          </a:r>
        </a:p>
        <a:p>
          <a:pPr rtl="1"/>
          <a:r>
            <a:rPr lang="fa-IR" sz="1200" b="0" dirty="0" smtClean="0">
              <a:latin typeface="Vazir" panose="020B0603030804020204" pitchFamily="34" charset="-78"/>
              <a:cs typeface="Vazir" panose="020B0603030804020204" pitchFamily="34" charset="-78"/>
            </a:rPr>
            <a:t>دورباطلی که هرساله صدها نهال را صرفا برای نمایش نابود می‌کند، تخریب مراتع و بوته‌زارها، افزایش ردپای اکولوژیک</a:t>
          </a:r>
        </a:p>
        <a:p>
          <a:pPr rtl="1"/>
          <a:r>
            <a:rPr lang="fa-IR" sz="1200" b="0" dirty="0" smtClean="0">
              <a:latin typeface="Vazir" panose="020B0603030804020204" pitchFamily="34" charset="-78"/>
              <a:cs typeface="Vazir" panose="020B0603030804020204" pitchFamily="34" charset="-78"/>
            </a:rPr>
            <a:t>نتیجه: رشد منفی آگاهی در جامعه و سطحی ماندن افکار عمومی، سرعت گرفتن بیابانی شدن مراتع و...</a:t>
          </a:r>
          <a:endParaRPr lang="fa-IR" sz="2500" b="0" dirty="0">
            <a:latin typeface="Vazir" panose="020B0603030804020204" pitchFamily="34" charset="-78"/>
            <a:cs typeface="Vazir" panose="020B0603030804020204" pitchFamily="34" charset="-78"/>
          </a:endParaRPr>
        </a:p>
      </dgm:t>
    </dgm:pt>
    <dgm:pt modelId="{6AFD1D9F-1B1C-431F-A50A-FBD2B44451C7}" type="parTrans" cxnId="{02F6372C-191A-4B35-AB44-358D3740B31A}">
      <dgm:prSet/>
      <dgm:spPr/>
      <dgm:t>
        <a:bodyPr/>
        <a:lstStyle/>
        <a:p>
          <a:pPr rtl="1"/>
          <a:endParaRPr lang="fa-IR"/>
        </a:p>
      </dgm:t>
    </dgm:pt>
    <dgm:pt modelId="{3B2BE0D6-4C43-40C8-A06A-E280FAA6BCD3}" type="sibTrans" cxnId="{02F6372C-191A-4B35-AB44-358D3740B31A}">
      <dgm:prSet/>
      <dgm:spPr/>
      <dgm:t>
        <a:bodyPr/>
        <a:lstStyle/>
        <a:p>
          <a:pPr rtl="1"/>
          <a:endParaRPr lang="fa-IR"/>
        </a:p>
      </dgm:t>
    </dgm:pt>
    <dgm:pt modelId="{EC482FF0-6FF5-41DD-B2CE-48DA8C8C6C80}">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fa-IR" sz="2000" b="1" dirty="0" smtClean="0">
              <a:solidFill>
                <a:srgbClr val="D26900"/>
              </a:solidFill>
              <a:latin typeface="Vazir" panose="020B0603030804020204" pitchFamily="34" charset="-78"/>
              <a:cs typeface="Vazir" panose="020B0603030804020204" pitchFamily="34" charset="-78"/>
            </a:rPr>
            <a:t>اکوبریک برای ساخت‌و‌ساز</a:t>
          </a:r>
        </a:p>
        <a:p>
          <a:pPr rtl="1"/>
          <a:r>
            <a:rPr lang="fa-IR" sz="1200" b="0" dirty="0" smtClean="0">
              <a:latin typeface="Vazir" panose="020B0603030804020204" pitchFamily="34" charset="-78"/>
              <a:cs typeface="Vazir" panose="020B0603030804020204" pitchFamily="34" charset="-78"/>
            </a:rPr>
            <a:t>الگوبرداری از رویه‌ای غیر بومی برای حل مسئله پلاستیک، مانور رسانه‌ای برای جمع‌کردن فالور</a:t>
          </a:r>
        </a:p>
        <a:p>
          <a:pPr rtl="1"/>
          <a:r>
            <a:rPr lang="fa-IR" sz="1200" b="0" dirty="0" smtClean="0">
              <a:latin typeface="Vazir" panose="020B0603030804020204" pitchFamily="34" charset="-78"/>
              <a:cs typeface="Vazir" panose="020B0603030804020204" pitchFamily="34" charset="-78"/>
            </a:rPr>
            <a:t>نتیجه: احتمالا عدم تغییر در عموم مردم، افزایش مصرف، خطر سازه‌های غیر استاندارد و...</a:t>
          </a:r>
          <a:endParaRPr lang="fa-IR" sz="1200" b="0" dirty="0">
            <a:latin typeface="Vazir" panose="020B0603030804020204" pitchFamily="34" charset="-78"/>
            <a:cs typeface="Vazir" panose="020B0603030804020204" pitchFamily="34" charset="-78"/>
          </a:endParaRPr>
        </a:p>
      </dgm:t>
    </dgm:pt>
    <dgm:pt modelId="{3FB2D85C-65C6-43F6-89E4-82A78F480BE8}" type="parTrans" cxnId="{149B9EEB-1866-4041-A288-A4853C764A54}">
      <dgm:prSet/>
      <dgm:spPr/>
      <dgm:t>
        <a:bodyPr/>
        <a:lstStyle/>
        <a:p>
          <a:pPr rtl="1"/>
          <a:endParaRPr lang="fa-IR"/>
        </a:p>
      </dgm:t>
    </dgm:pt>
    <dgm:pt modelId="{16C2549D-33D7-4003-9499-BA2263DCFF40}" type="sibTrans" cxnId="{149B9EEB-1866-4041-A288-A4853C764A54}">
      <dgm:prSet/>
      <dgm:spPr/>
      <dgm:t>
        <a:bodyPr/>
        <a:lstStyle/>
        <a:p>
          <a:pPr rtl="1"/>
          <a:endParaRPr lang="fa-IR"/>
        </a:p>
      </dgm:t>
    </dgm:pt>
    <dgm:pt modelId="{23E54A50-91BE-42B2-88AB-04F474885A92}" type="pres">
      <dgm:prSet presAssocID="{DD81657A-2748-4973-A848-1A3A6B0A20CB}" presName="diagram" presStyleCnt="0">
        <dgm:presLayoutVars>
          <dgm:chMax val="1"/>
          <dgm:dir/>
          <dgm:animLvl val="ctr"/>
          <dgm:resizeHandles val="exact"/>
        </dgm:presLayoutVars>
      </dgm:prSet>
      <dgm:spPr/>
      <dgm:t>
        <a:bodyPr/>
        <a:lstStyle/>
        <a:p>
          <a:endParaRPr lang="en-US"/>
        </a:p>
      </dgm:t>
    </dgm:pt>
    <dgm:pt modelId="{3490184D-673F-4068-BCC9-1894F722C1DA}" type="pres">
      <dgm:prSet presAssocID="{DD81657A-2748-4973-A848-1A3A6B0A20CB}" presName="matrix" presStyleCnt="0"/>
      <dgm:spPr/>
    </dgm:pt>
    <dgm:pt modelId="{D4C8425D-D52F-4CCA-8456-979567B240D2}" type="pres">
      <dgm:prSet presAssocID="{DD81657A-2748-4973-A848-1A3A6B0A20CB}" presName="tile1" presStyleLbl="node1" presStyleIdx="0" presStyleCnt="4"/>
      <dgm:spPr/>
      <dgm:t>
        <a:bodyPr/>
        <a:lstStyle/>
        <a:p>
          <a:endParaRPr lang="en-US"/>
        </a:p>
      </dgm:t>
    </dgm:pt>
    <dgm:pt modelId="{EFC754CC-461D-4018-9295-036220CDF84E}" type="pres">
      <dgm:prSet presAssocID="{DD81657A-2748-4973-A848-1A3A6B0A20CB}" presName="tile1text" presStyleLbl="node1" presStyleIdx="0" presStyleCnt="4">
        <dgm:presLayoutVars>
          <dgm:chMax val="0"/>
          <dgm:chPref val="0"/>
          <dgm:bulletEnabled val="1"/>
        </dgm:presLayoutVars>
      </dgm:prSet>
      <dgm:spPr/>
      <dgm:t>
        <a:bodyPr/>
        <a:lstStyle/>
        <a:p>
          <a:endParaRPr lang="en-US"/>
        </a:p>
      </dgm:t>
    </dgm:pt>
    <dgm:pt modelId="{D97E7371-42F3-41C8-B8C3-E7A5DBAD0419}" type="pres">
      <dgm:prSet presAssocID="{DD81657A-2748-4973-A848-1A3A6B0A20CB}" presName="tile2" presStyleLbl="node1" presStyleIdx="1" presStyleCnt="4"/>
      <dgm:spPr/>
      <dgm:t>
        <a:bodyPr/>
        <a:lstStyle/>
        <a:p>
          <a:endParaRPr lang="en-US"/>
        </a:p>
      </dgm:t>
    </dgm:pt>
    <dgm:pt modelId="{29B8020A-EF15-4BF9-84DA-C94ECD0C19AF}" type="pres">
      <dgm:prSet presAssocID="{DD81657A-2748-4973-A848-1A3A6B0A20CB}" presName="tile2text" presStyleLbl="node1" presStyleIdx="1" presStyleCnt="4">
        <dgm:presLayoutVars>
          <dgm:chMax val="0"/>
          <dgm:chPref val="0"/>
          <dgm:bulletEnabled val="1"/>
        </dgm:presLayoutVars>
      </dgm:prSet>
      <dgm:spPr/>
      <dgm:t>
        <a:bodyPr/>
        <a:lstStyle/>
        <a:p>
          <a:endParaRPr lang="en-US"/>
        </a:p>
      </dgm:t>
    </dgm:pt>
    <dgm:pt modelId="{2D924357-DF50-4B8D-B53C-EACEB8E559EB}" type="pres">
      <dgm:prSet presAssocID="{DD81657A-2748-4973-A848-1A3A6B0A20CB}" presName="tile3" presStyleLbl="node1" presStyleIdx="2" presStyleCnt="4"/>
      <dgm:spPr/>
      <dgm:t>
        <a:bodyPr/>
        <a:lstStyle/>
        <a:p>
          <a:endParaRPr lang="en-US"/>
        </a:p>
      </dgm:t>
    </dgm:pt>
    <dgm:pt modelId="{2CB5162F-1502-4FEE-94F8-F1AF91D2F199}" type="pres">
      <dgm:prSet presAssocID="{DD81657A-2748-4973-A848-1A3A6B0A20CB}" presName="tile3text" presStyleLbl="node1" presStyleIdx="2" presStyleCnt="4">
        <dgm:presLayoutVars>
          <dgm:chMax val="0"/>
          <dgm:chPref val="0"/>
          <dgm:bulletEnabled val="1"/>
        </dgm:presLayoutVars>
      </dgm:prSet>
      <dgm:spPr/>
      <dgm:t>
        <a:bodyPr/>
        <a:lstStyle/>
        <a:p>
          <a:endParaRPr lang="en-US"/>
        </a:p>
      </dgm:t>
    </dgm:pt>
    <dgm:pt modelId="{B3AB2002-78AB-4D8E-8503-E0AEA60869BF}" type="pres">
      <dgm:prSet presAssocID="{DD81657A-2748-4973-A848-1A3A6B0A20CB}" presName="tile4" presStyleLbl="node1" presStyleIdx="3" presStyleCnt="4"/>
      <dgm:spPr/>
      <dgm:t>
        <a:bodyPr/>
        <a:lstStyle/>
        <a:p>
          <a:endParaRPr lang="en-US"/>
        </a:p>
      </dgm:t>
    </dgm:pt>
    <dgm:pt modelId="{4405C7FF-2571-4C3E-95DF-F7453B81AA48}" type="pres">
      <dgm:prSet presAssocID="{DD81657A-2748-4973-A848-1A3A6B0A20CB}" presName="tile4text" presStyleLbl="node1" presStyleIdx="3" presStyleCnt="4">
        <dgm:presLayoutVars>
          <dgm:chMax val="0"/>
          <dgm:chPref val="0"/>
          <dgm:bulletEnabled val="1"/>
        </dgm:presLayoutVars>
      </dgm:prSet>
      <dgm:spPr/>
      <dgm:t>
        <a:bodyPr/>
        <a:lstStyle/>
        <a:p>
          <a:endParaRPr lang="en-US"/>
        </a:p>
      </dgm:t>
    </dgm:pt>
    <dgm:pt modelId="{EC79FE75-6B31-47E9-B773-BC9A8CB4F886}" type="pres">
      <dgm:prSet presAssocID="{DD81657A-2748-4973-A848-1A3A6B0A20CB}" presName="centerTile" presStyleLbl="fgShp" presStyleIdx="0" presStyleCnt="1" custScaleX="272727">
        <dgm:presLayoutVars>
          <dgm:chMax val="0"/>
          <dgm:chPref val="0"/>
        </dgm:presLayoutVars>
      </dgm:prSet>
      <dgm:spPr/>
      <dgm:t>
        <a:bodyPr/>
        <a:lstStyle/>
        <a:p>
          <a:pPr rtl="1"/>
          <a:endParaRPr lang="fa-IR"/>
        </a:p>
      </dgm:t>
    </dgm:pt>
  </dgm:ptLst>
  <dgm:cxnLst>
    <dgm:cxn modelId="{7C9C08D9-A59B-4CA5-B1E2-D3AAB2C974F3}" type="presOf" srcId="{EC482FF0-6FF5-41DD-B2CE-48DA8C8C6C80}" destId="{B3AB2002-78AB-4D8E-8503-E0AEA60869BF}" srcOrd="0" destOrd="0" presId="urn:microsoft.com/office/officeart/2005/8/layout/matrix1"/>
    <dgm:cxn modelId="{18F582FF-A1E9-4CF3-A2EF-BADB97E39204}" type="presOf" srcId="{F21269FF-4A4B-4C05-9F4F-8FE419FAC559}" destId="{D4C8425D-D52F-4CCA-8456-979567B240D2}" srcOrd="0" destOrd="0" presId="urn:microsoft.com/office/officeart/2005/8/layout/matrix1"/>
    <dgm:cxn modelId="{BA54DBEF-107E-4D21-91E8-FB767D5E33E5}" type="presOf" srcId="{EC482FF0-6FF5-41DD-B2CE-48DA8C8C6C80}" destId="{4405C7FF-2571-4C3E-95DF-F7453B81AA48}" srcOrd="1" destOrd="0" presId="urn:microsoft.com/office/officeart/2005/8/layout/matrix1"/>
    <dgm:cxn modelId="{149B9EEB-1866-4041-A288-A4853C764A54}" srcId="{C79DA152-6D22-491D-931C-049EE0DBA068}" destId="{EC482FF0-6FF5-41DD-B2CE-48DA8C8C6C80}" srcOrd="3" destOrd="0" parTransId="{3FB2D85C-65C6-43F6-89E4-82A78F480BE8}" sibTransId="{16C2549D-33D7-4003-9499-BA2263DCFF40}"/>
    <dgm:cxn modelId="{D635EBDA-D1C1-4ABD-91C3-E91CB638D613}" srcId="{DD81657A-2748-4973-A848-1A3A6B0A20CB}" destId="{C79DA152-6D22-491D-931C-049EE0DBA068}" srcOrd="0" destOrd="0" parTransId="{50A8FBED-5F26-4383-BD76-995CB374539A}" sibTransId="{2F00B2AA-1803-427E-A038-204FD9BC2979}"/>
    <dgm:cxn modelId="{2C68A8D5-53D6-4DF7-997E-7083CF578F65}" type="presOf" srcId="{C79DA152-6D22-491D-931C-049EE0DBA068}" destId="{EC79FE75-6B31-47E9-B773-BC9A8CB4F886}" srcOrd="0" destOrd="0" presId="urn:microsoft.com/office/officeart/2005/8/layout/matrix1"/>
    <dgm:cxn modelId="{5C174B76-1865-4B52-94E6-9DED68DEF679}" type="presOf" srcId="{489D1E0E-3643-4A83-955F-DFF9E04BA3C4}" destId="{D97E7371-42F3-41C8-B8C3-E7A5DBAD0419}" srcOrd="0" destOrd="0" presId="urn:microsoft.com/office/officeart/2005/8/layout/matrix1"/>
    <dgm:cxn modelId="{2762C7F2-77FD-4A88-B0D5-8721C996D233}" type="presOf" srcId="{DD81657A-2748-4973-A848-1A3A6B0A20CB}" destId="{23E54A50-91BE-42B2-88AB-04F474885A92}" srcOrd="0" destOrd="0" presId="urn:microsoft.com/office/officeart/2005/8/layout/matrix1"/>
    <dgm:cxn modelId="{02F6372C-191A-4B35-AB44-358D3740B31A}" srcId="{C79DA152-6D22-491D-931C-049EE0DBA068}" destId="{F8EB01F5-4968-4B3C-BB65-4E18802F0395}" srcOrd="2" destOrd="0" parTransId="{6AFD1D9F-1B1C-431F-A50A-FBD2B44451C7}" sibTransId="{3B2BE0D6-4C43-40C8-A06A-E280FAA6BCD3}"/>
    <dgm:cxn modelId="{94B5316F-DA0B-44A4-968C-9F7C07CE431A}" type="presOf" srcId="{F8EB01F5-4968-4B3C-BB65-4E18802F0395}" destId="{2CB5162F-1502-4FEE-94F8-F1AF91D2F199}" srcOrd="1" destOrd="0" presId="urn:microsoft.com/office/officeart/2005/8/layout/matrix1"/>
    <dgm:cxn modelId="{B0BEA778-E977-40BB-BD4A-D1E36750B4C7}" type="presOf" srcId="{F21269FF-4A4B-4C05-9F4F-8FE419FAC559}" destId="{EFC754CC-461D-4018-9295-036220CDF84E}" srcOrd="1" destOrd="0" presId="urn:microsoft.com/office/officeart/2005/8/layout/matrix1"/>
    <dgm:cxn modelId="{A8974E1D-A4C4-42F5-A006-E38196E64E06}" srcId="{C79DA152-6D22-491D-931C-049EE0DBA068}" destId="{489D1E0E-3643-4A83-955F-DFF9E04BA3C4}" srcOrd="1" destOrd="0" parTransId="{02C6C875-D7EC-4541-8602-C2E206B5095A}" sibTransId="{968AA6EF-1A57-4911-8A16-BDC5B7BCC237}"/>
    <dgm:cxn modelId="{73CAF40B-C6D2-4617-B86C-61C4F892DFEA}" type="presOf" srcId="{F8EB01F5-4968-4B3C-BB65-4E18802F0395}" destId="{2D924357-DF50-4B8D-B53C-EACEB8E559EB}" srcOrd="0" destOrd="0" presId="urn:microsoft.com/office/officeart/2005/8/layout/matrix1"/>
    <dgm:cxn modelId="{2BE2A4C1-ECF0-4A87-BCB0-D51B9C8CA650}" type="presOf" srcId="{489D1E0E-3643-4A83-955F-DFF9E04BA3C4}" destId="{29B8020A-EF15-4BF9-84DA-C94ECD0C19AF}" srcOrd="1" destOrd="0" presId="urn:microsoft.com/office/officeart/2005/8/layout/matrix1"/>
    <dgm:cxn modelId="{2A57D83F-2D6B-497F-AB5A-914025A080C5}" srcId="{C79DA152-6D22-491D-931C-049EE0DBA068}" destId="{F21269FF-4A4B-4C05-9F4F-8FE419FAC559}" srcOrd="0" destOrd="0" parTransId="{E86583AD-B244-4610-BAA0-1B6A47DFEF45}" sibTransId="{C32EC2BC-FA8F-46BC-BE1A-3F5134674E14}"/>
    <dgm:cxn modelId="{14241468-3BBE-4716-8A4C-BDB97401F30A}" type="presParOf" srcId="{23E54A50-91BE-42B2-88AB-04F474885A92}" destId="{3490184D-673F-4068-BCC9-1894F722C1DA}" srcOrd="0" destOrd="0" presId="urn:microsoft.com/office/officeart/2005/8/layout/matrix1"/>
    <dgm:cxn modelId="{A7FADA17-F8B5-4223-AC7C-EB5A0A9E2B1E}" type="presParOf" srcId="{3490184D-673F-4068-BCC9-1894F722C1DA}" destId="{D4C8425D-D52F-4CCA-8456-979567B240D2}" srcOrd="0" destOrd="0" presId="urn:microsoft.com/office/officeart/2005/8/layout/matrix1"/>
    <dgm:cxn modelId="{89FDC892-E96D-40E3-895D-F033B144FC77}" type="presParOf" srcId="{3490184D-673F-4068-BCC9-1894F722C1DA}" destId="{EFC754CC-461D-4018-9295-036220CDF84E}" srcOrd="1" destOrd="0" presId="urn:microsoft.com/office/officeart/2005/8/layout/matrix1"/>
    <dgm:cxn modelId="{50FD3B12-F5A7-4643-9878-55D9604D1A8E}" type="presParOf" srcId="{3490184D-673F-4068-BCC9-1894F722C1DA}" destId="{D97E7371-42F3-41C8-B8C3-E7A5DBAD0419}" srcOrd="2" destOrd="0" presId="urn:microsoft.com/office/officeart/2005/8/layout/matrix1"/>
    <dgm:cxn modelId="{9A6AFFBB-6ECA-44F8-A04C-5342235B43A9}" type="presParOf" srcId="{3490184D-673F-4068-BCC9-1894F722C1DA}" destId="{29B8020A-EF15-4BF9-84DA-C94ECD0C19AF}" srcOrd="3" destOrd="0" presId="urn:microsoft.com/office/officeart/2005/8/layout/matrix1"/>
    <dgm:cxn modelId="{3A0747C7-8D61-40A0-BFC2-159C3FB975C4}" type="presParOf" srcId="{3490184D-673F-4068-BCC9-1894F722C1DA}" destId="{2D924357-DF50-4B8D-B53C-EACEB8E559EB}" srcOrd="4" destOrd="0" presId="urn:microsoft.com/office/officeart/2005/8/layout/matrix1"/>
    <dgm:cxn modelId="{976D8324-731F-4E76-9BF6-39E51829FE99}" type="presParOf" srcId="{3490184D-673F-4068-BCC9-1894F722C1DA}" destId="{2CB5162F-1502-4FEE-94F8-F1AF91D2F199}" srcOrd="5" destOrd="0" presId="urn:microsoft.com/office/officeart/2005/8/layout/matrix1"/>
    <dgm:cxn modelId="{1FAF087D-3804-47D9-B98F-B4A8D0226799}" type="presParOf" srcId="{3490184D-673F-4068-BCC9-1894F722C1DA}" destId="{B3AB2002-78AB-4D8E-8503-E0AEA60869BF}" srcOrd="6" destOrd="0" presId="urn:microsoft.com/office/officeart/2005/8/layout/matrix1"/>
    <dgm:cxn modelId="{7EC0D8C0-F624-4B37-B4F8-BA005A2AB653}" type="presParOf" srcId="{3490184D-673F-4068-BCC9-1894F722C1DA}" destId="{4405C7FF-2571-4C3E-95DF-F7453B81AA48}" srcOrd="7" destOrd="0" presId="urn:microsoft.com/office/officeart/2005/8/layout/matrix1"/>
    <dgm:cxn modelId="{0AE8C200-A00C-4050-BC98-E789A4AF593F}" type="presParOf" srcId="{23E54A50-91BE-42B2-88AB-04F474885A92}" destId="{EC79FE75-6B31-47E9-B773-BC9A8CB4F88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425D-D52F-4CCA-8456-979567B240D2}">
      <dsp:nvSpPr>
        <dsp:cNvPr id="0" name=""/>
        <dsp:cNvSpPr/>
      </dsp:nvSpPr>
      <dsp:spPr>
        <a:xfrm rot="16200000">
          <a:off x="762000" y="-762000"/>
          <a:ext cx="2247900" cy="3771900"/>
        </a:xfrm>
        <a:prstGeom prst="round1Rect">
          <a:avLst/>
        </a:prstGeom>
        <a:solidFill>
          <a:schemeClr val="l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endParaRPr lang="fa-IR" sz="1600" b="1" kern="1200" dirty="0" smtClean="0">
            <a:latin typeface="Vazir" panose="020B0603030804020204" pitchFamily="34" charset="-78"/>
            <a:cs typeface="Vazir" panose="020B0603030804020204" pitchFamily="34" charset="-78"/>
          </a:endParaRPr>
        </a:p>
        <a:p>
          <a:pPr lvl="0" algn="ctr" defTabSz="711200" rtl="1">
            <a:lnSpc>
              <a:spcPct val="90000"/>
            </a:lnSpc>
            <a:spcBef>
              <a:spcPct val="0"/>
            </a:spcBef>
            <a:spcAft>
              <a:spcPct val="35000"/>
            </a:spcAft>
          </a:pPr>
          <a:r>
            <a:rPr lang="fa-IR" sz="2000" b="1" kern="1200" dirty="0" smtClean="0">
              <a:solidFill>
                <a:srgbClr val="D26900"/>
              </a:solidFill>
              <a:latin typeface="Vazir" panose="020B0603030804020204" pitchFamily="34" charset="-78"/>
              <a:cs typeface="Vazir" panose="020B0603030804020204" pitchFamily="34" charset="-78"/>
            </a:rPr>
            <a:t>ظروف یک‌بار مصرف گیاهی</a:t>
          </a:r>
        </a:p>
        <a:p>
          <a:pPr lvl="0" algn="ctr" defTabSz="711200" rtl="1">
            <a:lnSpc>
              <a:spcPct val="90000"/>
            </a:lnSpc>
            <a:spcBef>
              <a:spcPct val="0"/>
            </a:spcBef>
            <a:spcAft>
              <a:spcPct val="35000"/>
            </a:spcAft>
          </a:pPr>
          <a:r>
            <a:rPr lang="fa-IR" sz="1200" kern="1200" dirty="0" smtClean="0">
              <a:latin typeface="Vazir" panose="020B0603030804020204" pitchFamily="34" charset="-78"/>
              <a:cs typeface="Vazir" panose="020B0603030804020204" pitchFamily="34" charset="-78"/>
            </a:rPr>
            <a:t>تبلیغ و ترویج ساده‌انگاری، سطحی‌نگری، رفاه و راحتی کاذب، عدم اطلاع‌رسانی در رابطه با ردپای اکولوژیک آن‌ها</a:t>
          </a:r>
          <a:endParaRPr lang="fa-IR" sz="700" kern="1200" dirty="0" smtClean="0">
            <a:latin typeface="Vazir" panose="020B0603030804020204" pitchFamily="34" charset="-78"/>
            <a:cs typeface="Vazir" panose="020B0603030804020204" pitchFamily="34" charset="-78"/>
          </a:endParaRPr>
        </a:p>
        <a:p>
          <a:pPr lvl="0" algn="ctr" defTabSz="711200" rtl="1">
            <a:lnSpc>
              <a:spcPct val="90000"/>
            </a:lnSpc>
            <a:spcBef>
              <a:spcPct val="0"/>
            </a:spcBef>
            <a:spcAft>
              <a:spcPct val="35000"/>
            </a:spcAft>
          </a:pPr>
          <a:r>
            <a:rPr lang="fa-IR" sz="1200" kern="1200" dirty="0" smtClean="0">
              <a:latin typeface="Vazir" panose="020B0603030804020204" pitchFamily="34" charset="-78"/>
              <a:cs typeface="Vazir" panose="020B0603030804020204" pitchFamily="34" charset="-78"/>
            </a:rPr>
            <a:t>نتیجه: پایداری و استمرار مسئله، گسترش معضل و تبدیل شدن به بحران، هدر رفتن زمان و انرژی و...</a:t>
          </a:r>
        </a:p>
        <a:p>
          <a:pPr lvl="0" algn="just" defTabSz="711200" rtl="1">
            <a:lnSpc>
              <a:spcPct val="90000"/>
            </a:lnSpc>
            <a:spcBef>
              <a:spcPct val="0"/>
            </a:spcBef>
            <a:spcAft>
              <a:spcPct val="35000"/>
            </a:spcAft>
          </a:pPr>
          <a:endParaRPr lang="fa-IR" sz="1200" kern="1200" dirty="0">
            <a:latin typeface="Vazir" panose="020B0603030804020204" pitchFamily="34" charset="-78"/>
            <a:cs typeface="Vazir" panose="020B0603030804020204" pitchFamily="34" charset="-78"/>
          </a:endParaRPr>
        </a:p>
      </dsp:txBody>
      <dsp:txXfrm rot="5400000">
        <a:off x="0" y="0"/>
        <a:ext cx="3771900" cy="1685925"/>
      </dsp:txXfrm>
    </dsp:sp>
    <dsp:sp modelId="{D97E7371-42F3-41C8-B8C3-E7A5DBAD0419}">
      <dsp:nvSpPr>
        <dsp:cNvPr id="0" name=""/>
        <dsp:cNvSpPr/>
      </dsp:nvSpPr>
      <dsp:spPr>
        <a:xfrm>
          <a:off x="3771900" y="0"/>
          <a:ext cx="3771900" cy="2247900"/>
        </a:xfrm>
        <a:prstGeom prst="round1Rect">
          <a:avLst/>
        </a:prstGeom>
        <a:solidFill>
          <a:schemeClr val="l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D26900"/>
              </a:solidFill>
              <a:latin typeface="Vazir" panose="020B0603030804020204" pitchFamily="34" charset="-78"/>
              <a:cs typeface="Vazir" panose="020B0603030804020204" pitchFamily="34" charset="-78"/>
            </a:rPr>
            <a:t>سگ‌های بی سرپرست</a:t>
          </a:r>
          <a:endParaRPr lang="en-US" sz="2000" b="1" kern="1200" dirty="0" smtClean="0">
            <a:solidFill>
              <a:srgbClr val="D26900"/>
            </a:solidFill>
            <a:latin typeface="Vazir" panose="020B0603030804020204" pitchFamily="34" charset="-78"/>
            <a:cs typeface="Vazir" panose="020B0603030804020204" pitchFamily="34" charset="-78"/>
          </a:endParaRPr>
        </a:p>
        <a:p>
          <a:pPr lvl="0" algn="r" defTabSz="889000" rtl="1">
            <a:lnSpc>
              <a:spcPct val="90000"/>
            </a:lnSpc>
            <a:spcBef>
              <a:spcPct val="0"/>
            </a:spcBef>
            <a:spcAft>
              <a:spcPct val="35000"/>
            </a:spcAft>
          </a:pPr>
          <a:r>
            <a:rPr lang="fa-IR" sz="1200" kern="1200" dirty="0" smtClean="0">
              <a:latin typeface="Vazir" panose="020B0603030804020204" pitchFamily="34" charset="-78"/>
              <a:cs typeface="Vazir" panose="020B0603030804020204" pitchFamily="34" charset="-78"/>
            </a:rPr>
            <a:t>اجماع افرادی معدود که با جوسازی احساسات عمومی رو به دمت گرفته‌اند، در برابر اجماع علمی و تخصصی</a:t>
          </a:r>
        </a:p>
        <a:p>
          <a:pPr lvl="0" algn="ctr" defTabSz="889000" rtl="1">
            <a:lnSpc>
              <a:spcPct val="90000"/>
            </a:lnSpc>
            <a:spcBef>
              <a:spcPct val="0"/>
            </a:spcBef>
            <a:spcAft>
              <a:spcPct val="35000"/>
            </a:spcAft>
          </a:pPr>
          <a:r>
            <a:rPr lang="fa-IR" sz="1200" kern="1200" dirty="0" smtClean="0">
              <a:latin typeface="Vazir" panose="020B0603030804020204" pitchFamily="34" charset="-78"/>
              <a:cs typeface="Vazir" panose="020B0603030804020204" pitchFamily="34" charset="-78"/>
            </a:rPr>
            <a:t>نتیجه: پایداری و استمرار مسئله، گسترش معضل و تبدیل شدن به بحران، هدر رفتن زمان و انرژی و...</a:t>
          </a:r>
          <a:endParaRPr lang="fa-IR" sz="1200" kern="1200" dirty="0">
            <a:latin typeface="Vazir" panose="020B0603030804020204" pitchFamily="34" charset="-78"/>
            <a:cs typeface="Vazir" panose="020B0603030804020204" pitchFamily="34" charset="-78"/>
          </a:endParaRPr>
        </a:p>
      </dsp:txBody>
      <dsp:txXfrm>
        <a:off x="3771900" y="0"/>
        <a:ext cx="3771900" cy="1685925"/>
      </dsp:txXfrm>
    </dsp:sp>
    <dsp:sp modelId="{2D924357-DF50-4B8D-B53C-EACEB8E559EB}">
      <dsp:nvSpPr>
        <dsp:cNvPr id="0" name=""/>
        <dsp:cNvSpPr/>
      </dsp:nvSpPr>
      <dsp:spPr>
        <a:xfrm rot="10800000">
          <a:off x="0" y="2247900"/>
          <a:ext cx="3771900" cy="2247900"/>
        </a:xfrm>
        <a:prstGeom prst="round1Rect">
          <a:avLst/>
        </a:prstGeom>
        <a:solidFill>
          <a:schemeClr val="l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D26900"/>
              </a:solidFill>
              <a:latin typeface="Vazir" panose="020B0603030804020204" pitchFamily="34" charset="-78"/>
              <a:cs typeface="Vazir" panose="020B0603030804020204" pitchFamily="34" charset="-78"/>
            </a:rPr>
            <a:t>درختکاری بدون درختداری</a:t>
          </a:r>
        </a:p>
        <a:p>
          <a:pPr lvl="0" algn="ctr" defTabSz="889000" rtl="1">
            <a:lnSpc>
              <a:spcPct val="90000"/>
            </a:lnSpc>
            <a:spcBef>
              <a:spcPct val="0"/>
            </a:spcBef>
            <a:spcAft>
              <a:spcPct val="35000"/>
            </a:spcAft>
          </a:pPr>
          <a:r>
            <a:rPr lang="fa-IR" sz="1200" b="0" kern="1200" dirty="0" smtClean="0">
              <a:latin typeface="Vazir" panose="020B0603030804020204" pitchFamily="34" charset="-78"/>
              <a:cs typeface="Vazir" panose="020B0603030804020204" pitchFamily="34" charset="-78"/>
            </a:rPr>
            <a:t>دورباطلی که هرساله صدها نهال را صرفا برای نمایش نابود می‌کند، تخریب مراتع و بوته‌زارها، افزایش ردپای اکولوژیک</a:t>
          </a:r>
        </a:p>
        <a:p>
          <a:pPr lvl="0" algn="ctr" defTabSz="889000" rtl="1">
            <a:lnSpc>
              <a:spcPct val="90000"/>
            </a:lnSpc>
            <a:spcBef>
              <a:spcPct val="0"/>
            </a:spcBef>
            <a:spcAft>
              <a:spcPct val="35000"/>
            </a:spcAft>
          </a:pPr>
          <a:r>
            <a:rPr lang="fa-IR" sz="1200" b="0" kern="1200" dirty="0" smtClean="0">
              <a:latin typeface="Vazir" panose="020B0603030804020204" pitchFamily="34" charset="-78"/>
              <a:cs typeface="Vazir" panose="020B0603030804020204" pitchFamily="34" charset="-78"/>
            </a:rPr>
            <a:t>نتیجه: رشد منفی آگاهی در جامعه و سطحی ماندن افکار عمومی، سرعت گرفتن بیابانی شدن مراتع و...</a:t>
          </a:r>
          <a:endParaRPr lang="fa-IR" sz="2500" b="0" kern="1200" dirty="0">
            <a:latin typeface="Vazir" panose="020B0603030804020204" pitchFamily="34" charset="-78"/>
            <a:cs typeface="Vazir" panose="020B0603030804020204" pitchFamily="34" charset="-78"/>
          </a:endParaRPr>
        </a:p>
      </dsp:txBody>
      <dsp:txXfrm rot="10800000">
        <a:off x="0" y="2809875"/>
        <a:ext cx="3771900" cy="1685925"/>
      </dsp:txXfrm>
    </dsp:sp>
    <dsp:sp modelId="{B3AB2002-78AB-4D8E-8503-E0AEA60869BF}">
      <dsp:nvSpPr>
        <dsp:cNvPr id="0" name=""/>
        <dsp:cNvSpPr/>
      </dsp:nvSpPr>
      <dsp:spPr>
        <a:xfrm rot="5400000">
          <a:off x="4533900" y="1485900"/>
          <a:ext cx="2247900" cy="3771900"/>
        </a:xfrm>
        <a:prstGeom prst="round1Rect">
          <a:avLst/>
        </a:prstGeom>
        <a:solidFill>
          <a:schemeClr val="l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D26900"/>
              </a:solidFill>
              <a:latin typeface="Vazir" panose="020B0603030804020204" pitchFamily="34" charset="-78"/>
              <a:cs typeface="Vazir" panose="020B0603030804020204" pitchFamily="34" charset="-78"/>
            </a:rPr>
            <a:t>اکوبریک برای ساخت‌و‌ساز</a:t>
          </a:r>
        </a:p>
        <a:p>
          <a:pPr lvl="0" algn="ctr" defTabSz="889000" rtl="1">
            <a:lnSpc>
              <a:spcPct val="90000"/>
            </a:lnSpc>
            <a:spcBef>
              <a:spcPct val="0"/>
            </a:spcBef>
            <a:spcAft>
              <a:spcPct val="35000"/>
            </a:spcAft>
          </a:pPr>
          <a:r>
            <a:rPr lang="fa-IR" sz="1200" b="0" kern="1200" dirty="0" smtClean="0">
              <a:latin typeface="Vazir" panose="020B0603030804020204" pitchFamily="34" charset="-78"/>
              <a:cs typeface="Vazir" panose="020B0603030804020204" pitchFamily="34" charset="-78"/>
            </a:rPr>
            <a:t>الگوبرداری از رویه‌ای غیر بومی برای حل مسئله پلاستیک، مانور رسانه‌ای برای جمع‌کردن فالور</a:t>
          </a:r>
        </a:p>
        <a:p>
          <a:pPr lvl="0" algn="ctr" defTabSz="889000" rtl="1">
            <a:lnSpc>
              <a:spcPct val="90000"/>
            </a:lnSpc>
            <a:spcBef>
              <a:spcPct val="0"/>
            </a:spcBef>
            <a:spcAft>
              <a:spcPct val="35000"/>
            </a:spcAft>
          </a:pPr>
          <a:r>
            <a:rPr lang="fa-IR" sz="1200" b="0" kern="1200" dirty="0" smtClean="0">
              <a:latin typeface="Vazir" panose="020B0603030804020204" pitchFamily="34" charset="-78"/>
              <a:cs typeface="Vazir" panose="020B0603030804020204" pitchFamily="34" charset="-78"/>
            </a:rPr>
            <a:t>نتیجه: احتمالا عدم تغییر در عموم مردم، افزایش مصرف، خطر سازه‌های غیر استاندارد و...</a:t>
          </a:r>
          <a:endParaRPr lang="fa-IR" sz="1200" b="0" kern="1200" dirty="0">
            <a:latin typeface="Vazir" panose="020B0603030804020204" pitchFamily="34" charset="-78"/>
            <a:cs typeface="Vazir" panose="020B0603030804020204" pitchFamily="34" charset="-78"/>
          </a:endParaRPr>
        </a:p>
      </dsp:txBody>
      <dsp:txXfrm rot="-5400000">
        <a:off x="3771900" y="2809874"/>
        <a:ext cx="3771900" cy="1685925"/>
      </dsp:txXfrm>
    </dsp:sp>
    <dsp:sp modelId="{EC79FE75-6B31-47E9-B773-BC9A8CB4F886}">
      <dsp:nvSpPr>
        <dsp:cNvPr id="0" name=""/>
        <dsp:cNvSpPr/>
      </dsp:nvSpPr>
      <dsp:spPr>
        <a:xfrm>
          <a:off x="685803" y="1685925"/>
          <a:ext cx="6172193" cy="1123950"/>
        </a:xfrm>
        <a:prstGeom prst="roundRect">
          <a:avLst/>
        </a:prstGeom>
        <a:solidFill>
          <a:schemeClr val="accent1"/>
        </a:solidFill>
        <a:ln w="2222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bg1"/>
              </a:solidFill>
              <a:cs typeface="MRT_Titr Collage" panose="00000400000000000000" pitchFamily="2" charset="-78"/>
            </a:rPr>
            <a:t>نمونه‌ چند رویه‌ جعلی در فعالیت‌های محیط‌زیستی</a:t>
          </a:r>
          <a:endParaRPr lang="fa-IR" sz="2400" kern="1200" dirty="0">
            <a:solidFill>
              <a:schemeClr val="bg1"/>
            </a:solidFill>
            <a:cs typeface="MRT_Titr Collage" panose="00000400000000000000" pitchFamily="2" charset="-78"/>
          </a:endParaRPr>
        </a:p>
      </dsp:txBody>
      <dsp:txXfrm>
        <a:off x="740670" y="1740792"/>
        <a:ext cx="6062459" cy="101421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7E8849-98B5-4688-8489-BFF2803A28BA}" type="datetimeFigureOut">
              <a:rPr lang="fa-IR" smtClean="0"/>
              <a:t>01/08/1442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22CFBD-9F97-4BC2-A657-81BB32C7A958}" type="slidenum">
              <a:rPr lang="fa-IR" smtClean="0"/>
              <a:t>‹#›</a:t>
            </a:fld>
            <a:endParaRPr lang="fa-IR"/>
          </a:p>
        </p:txBody>
      </p:sp>
    </p:spTree>
    <p:extLst>
      <p:ext uri="{BB962C8B-B14F-4D97-AF65-F5344CB8AC3E}">
        <p14:creationId xmlns:p14="http://schemas.microsoft.com/office/powerpoint/2010/main" val="12941415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D22CFBD-9F97-4BC2-A657-81BB32C7A958}" type="slidenum">
              <a:rPr lang="fa-IR" smtClean="0"/>
              <a:t>7</a:t>
            </a:fld>
            <a:endParaRPr lang="fa-IR"/>
          </a:p>
        </p:txBody>
      </p:sp>
    </p:spTree>
    <p:extLst>
      <p:ext uri="{BB962C8B-B14F-4D97-AF65-F5344CB8AC3E}">
        <p14:creationId xmlns:p14="http://schemas.microsoft.com/office/powerpoint/2010/main" val="425143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3/14/2021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gich.ir/42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543800" cy="1524000"/>
          </a:xfrm>
        </p:spPr>
        <p:txBody>
          <a:bodyPr/>
          <a:lstStyle/>
          <a:p>
            <a:pPr algn="ctr"/>
            <a:r>
              <a:rPr lang="fa-IR" dirty="0" smtClean="0">
                <a:solidFill>
                  <a:schemeClr val="bg1"/>
                </a:solidFill>
                <a:latin typeface="Arabic Typesetting" panose="03020402040406030203" pitchFamily="66" charset="-78"/>
                <a:cs typeface="MRT_Titr Collage" panose="00000400000000000000" pitchFamily="2" charset="-78"/>
              </a:rPr>
              <a:t>رویه‌های جعلی</a:t>
            </a:r>
            <a:endParaRPr lang="fa-IR" dirty="0">
              <a:solidFill>
                <a:schemeClr val="bg1"/>
              </a:solidFill>
              <a:latin typeface="Arabic Typesetting" panose="03020402040406030203" pitchFamily="66" charset="-78"/>
              <a:cs typeface="MRT_Titr Collage" panose="00000400000000000000" pitchFamily="2" charset="-78"/>
            </a:endParaRPr>
          </a:p>
        </p:txBody>
      </p:sp>
      <p:sp>
        <p:nvSpPr>
          <p:cNvPr id="3" name="Subtitle 2"/>
          <p:cNvSpPr>
            <a:spLocks noGrp="1"/>
          </p:cNvSpPr>
          <p:nvPr>
            <p:ph type="subTitle" idx="1"/>
          </p:nvPr>
        </p:nvSpPr>
        <p:spPr>
          <a:xfrm>
            <a:off x="762000" y="2057400"/>
            <a:ext cx="7543800" cy="990600"/>
          </a:xfrm>
        </p:spPr>
        <p:txBody>
          <a:bodyPr/>
          <a:lstStyle/>
          <a:p>
            <a:pPr algn="ctr"/>
            <a:r>
              <a:rPr lang="fa-IR" dirty="0" smtClean="0">
                <a:solidFill>
                  <a:schemeClr val="bg1"/>
                </a:solidFill>
                <a:cs typeface="MRT_Titr Collage" panose="00000400000000000000" pitchFamily="2" charset="-78"/>
              </a:rPr>
              <a:t>در فعالیت‌های محیط‌زیستی</a:t>
            </a:r>
            <a:endParaRPr lang="fa-IR" dirty="0">
              <a:solidFill>
                <a:schemeClr val="bg1"/>
              </a:solidFill>
              <a:cs typeface="MRT_Titr Collage" panose="00000400000000000000" pitchFamily="2" charset="-78"/>
            </a:endParaRPr>
          </a:p>
        </p:txBody>
      </p:sp>
      <p:sp>
        <p:nvSpPr>
          <p:cNvPr id="4" name="TextBox 3"/>
          <p:cNvSpPr txBox="1"/>
          <p:nvPr/>
        </p:nvSpPr>
        <p:spPr>
          <a:xfrm>
            <a:off x="6400800" y="381000"/>
            <a:ext cx="1905000" cy="646331"/>
          </a:xfrm>
          <a:prstGeom prst="rect">
            <a:avLst/>
          </a:prstGeom>
          <a:noFill/>
        </p:spPr>
        <p:txBody>
          <a:bodyPr wrap="square" rtlCol="1">
            <a:spAutoFit/>
          </a:bodyPr>
          <a:lstStyle/>
          <a:p>
            <a:r>
              <a:rPr lang="fa-IR" sz="3600" dirty="0" smtClean="0">
                <a:solidFill>
                  <a:schemeClr val="bg1"/>
                </a:solidFill>
                <a:cs typeface="MRT_Titr Collage" panose="00000400000000000000" pitchFamily="2" charset="-78"/>
              </a:rPr>
              <a:t>تبیین</a:t>
            </a:r>
            <a:endParaRPr lang="fa-IR" sz="3200" dirty="0">
              <a:solidFill>
                <a:schemeClr val="bg1"/>
              </a:solidFill>
              <a:cs typeface="MRT_Titr Collage" panose="00000400000000000000" pitchFamily="2" charset="-78"/>
            </a:endParaRPr>
          </a:p>
        </p:txBody>
      </p:sp>
      <p:sp>
        <p:nvSpPr>
          <p:cNvPr id="5" name="TextBox 4"/>
          <p:cNvSpPr txBox="1"/>
          <p:nvPr/>
        </p:nvSpPr>
        <p:spPr>
          <a:xfrm>
            <a:off x="2336800" y="3787671"/>
            <a:ext cx="5575300" cy="1384995"/>
          </a:xfrm>
          <a:prstGeom prst="rect">
            <a:avLst/>
          </a:prstGeom>
          <a:noFill/>
        </p:spPr>
        <p:txBody>
          <a:bodyPr wrap="square" rtlCol="1">
            <a:spAutoFit/>
          </a:bodyPr>
          <a:lstStyle/>
          <a:p>
            <a:pPr algn="r" rtl="1">
              <a:lnSpc>
                <a:spcPct val="150000"/>
              </a:lnSpc>
            </a:pPr>
            <a:r>
              <a:rPr lang="fa-IR" dirty="0" smtClean="0">
                <a:cs typeface="MRT_Titr Collage" panose="00000400000000000000" pitchFamily="2" charset="-78"/>
              </a:rPr>
              <a:t>احسان میرزائی</a:t>
            </a:r>
          </a:p>
          <a:p>
            <a:pPr algn="r" rtl="1">
              <a:lnSpc>
                <a:spcPct val="150000"/>
              </a:lnSpc>
            </a:pPr>
            <a:r>
              <a:rPr lang="fa-IR" dirty="0" smtClean="0">
                <a:cs typeface="MRT_Titr Collage" panose="00000400000000000000" pitchFamily="2" charset="-78"/>
              </a:rPr>
              <a:t>کنش‌گر آزاد محیط‌زیست</a:t>
            </a:r>
          </a:p>
          <a:p>
            <a:pPr algn="r" rtl="1">
              <a:lnSpc>
                <a:spcPct val="150000"/>
              </a:lnSpc>
            </a:pPr>
            <a:r>
              <a:rPr lang="fa-IR" dirty="0" smtClean="0">
                <a:cs typeface="MRT_Titr Collage" panose="00000400000000000000" pitchFamily="2" charset="-78"/>
              </a:rPr>
              <a:t>مدیرمسئول و سردبیر مجـله گیـچ </a:t>
            </a:r>
            <a:r>
              <a:rPr lang="en-US" sz="2000" b="1" dirty="0" smtClean="0">
                <a:cs typeface="B Titr" panose="00000700000000000000" pitchFamily="2" charset="-78"/>
              </a:rPr>
              <a:t>gich.ir</a:t>
            </a:r>
            <a:r>
              <a:rPr lang="fa-IR" sz="2000" b="1" dirty="0" smtClean="0">
                <a:cs typeface="B Titr" panose="00000700000000000000" pitchFamily="2" charset="-78"/>
              </a:rPr>
              <a:t> </a:t>
            </a:r>
            <a:endParaRPr lang="fa-IR" sz="2000" b="1" dirty="0">
              <a:cs typeface="B Titr" panose="00000700000000000000" pitchFamily="2" charset="-78"/>
            </a:endParaRPr>
          </a:p>
        </p:txBody>
      </p:sp>
      <p:sp>
        <p:nvSpPr>
          <p:cNvPr id="14" name="TextBox 13"/>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097823"/>
            <a:ext cx="2412610" cy="3015762"/>
          </a:xfrm>
          <a:prstGeom prst="rect">
            <a:avLst/>
          </a:prstGeom>
        </p:spPr>
      </p:pic>
      <p:sp>
        <p:nvSpPr>
          <p:cNvPr id="7" name="Rectangle 6"/>
          <p:cNvSpPr/>
          <p:nvPr/>
        </p:nvSpPr>
        <p:spPr>
          <a:xfrm>
            <a:off x="7848600" y="3657600"/>
            <a:ext cx="228600" cy="228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bg1"/>
                </a:solidFill>
              </a:ln>
              <a:solidFill>
                <a:schemeClr val="bg1"/>
              </a:solidFill>
              <a:effectLst>
                <a:outerShdw blurRad="38100" dist="19050" dir="2700000" algn="tl" rotWithShape="0">
                  <a:schemeClr val="dk1">
                    <a:alpha val="40000"/>
                  </a:schemeClr>
                </a:outerShdw>
              </a:effectLst>
            </a:endParaRPr>
          </a:p>
        </p:txBody>
      </p:sp>
      <p:cxnSp>
        <p:nvCxnSpPr>
          <p:cNvPr id="9" name="Straight Connector 8"/>
          <p:cNvCxnSpPr>
            <a:stCxn id="7" idx="2"/>
          </p:cNvCxnSpPr>
          <p:nvPr/>
        </p:nvCxnSpPr>
        <p:spPr>
          <a:xfrm>
            <a:off x="7962900" y="3886200"/>
            <a:ext cx="0" cy="128646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055" y="5824161"/>
            <a:ext cx="1157689" cy="369332"/>
          </a:xfrm>
          <a:prstGeom prst="rect">
            <a:avLst/>
          </a:prstGeom>
          <a:noFill/>
        </p:spPr>
        <p:txBody>
          <a:bodyPr wrap="none" rtlCol="0">
            <a:spAutoFit/>
          </a:bodyPr>
          <a:lstStyle/>
          <a:p>
            <a:r>
              <a:rPr lang="fa-IR" dirty="0" smtClean="0">
                <a:latin typeface="Vazir" panose="020B0603030804020204" pitchFamily="34" charset="-78"/>
                <a:cs typeface="B Titr" panose="00000700000000000000" pitchFamily="2" charset="-78"/>
              </a:rPr>
              <a:t>اسفند ۱۳۹۹</a:t>
            </a:r>
            <a:endParaRPr lang="en-US" dirty="0">
              <a:latin typeface="Vazir" panose="020B0603030804020204" pitchFamily="34" charset="-78"/>
              <a:cs typeface="B Titr" panose="00000700000000000000" pitchFamily="2" charset="-78"/>
            </a:endParaRPr>
          </a:p>
        </p:txBody>
      </p:sp>
    </p:spTree>
    <p:extLst>
      <p:ext uri="{BB962C8B-B14F-4D97-AF65-F5344CB8AC3E}">
        <p14:creationId xmlns:p14="http://schemas.microsoft.com/office/powerpoint/2010/main" val="316619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533400"/>
          </a:xfrm>
        </p:spPr>
        <p:txBody>
          <a:bodyPr>
            <a:normAutofit/>
          </a:bodyPr>
          <a:lstStyle/>
          <a:p>
            <a:pPr algn="ctr"/>
            <a:r>
              <a:rPr lang="fa-IR" sz="2500" dirty="0" smtClean="0">
                <a:cs typeface="B Titr" panose="00000700000000000000" pitchFamily="2" charset="-78"/>
              </a:rPr>
              <a:t>آثار و تبعات رویه‌های جعلی</a:t>
            </a:r>
            <a:endParaRPr lang="en-US" sz="2500" dirty="0">
              <a:cs typeface="B Titr" panose="00000700000000000000" pitchFamily="2" charset="-78"/>
            </a:endParaRPr>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8" name="TextBox 7"/>
          <p:cNvSpPr txBox="1"/>
          <p:nvPr/>
        </p:nvSpPr>
        <p:spPr>
          <a:xfrm>
            <a:off x="794238" y="1208880"/>
            <a:ext cx="7562362" cy="3943387"/>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fa-IR" sz="1400" b="1" dirty="0">
                <a:latin typeface="Vazir" panose="020B0603030804020204" pitchFamily="34" charset="-78"/>
                <a:cs typeface="Vazir" panose="020B0603030804020204" pitchFamily="34" charset="-78"/>
              </a:rPr>
              <a:t>افزایش </a:t>
            </a:r>
            <a:r>
              <a:rPr lang="fa-IR" sz="1400" b="1" dirty="0">
                <a:latin typeface="Vazir" panose="020B0603030804020204" pitchFamily="34" charset="-78"/>
                <a:cs typeface="Vazir" panose="020B0603030804020204" pitchFamily="34" charset="-78"/>
                <a:hlinkClick r:id="rId2"/>
              </a:rPr>
              <a:t>سطحی نگری، ساده انگاری</a:t>
            </a:r>
            <a:r>
              <a:rPr lang="fa-IR" sz="1400" b="1" dirty="0" smtClean="0">
                <a:latin typeface="Vazir" panose="020B0603030804020204" pitchFamily="34" charset="-78"/>
                <a:cs typeface="Vazir" panose="020B0603030804020204" pitchFamily="34" charset="-78"/>
                <a:hlinkClick r:id="rId2"/>
              </a:rPr>
              <a:t>، ساده سازی مسائل، زودباوری</a:t>
            </a:r>
            <a:r>
              <a:rPr lang="fa-IR" sz="1400" b="1" dirty="0" smtClean="0">
                <a:latin typeface="Vazir" panose="020B0603030804020204" pitchFamily="34" charset="-78"/>
                <a:cs typeface="Vazir" panose="020B0603030804020204" pitchFamily="34" charset="-78"/>
              </a:rPr>
              <a:t> و همینطور</a:t>
            </a:r>
            <a:r>
              <a:rPr lang="fa-IR" sz="1400" dirty="0">
                <a:latin typeface="Vazir" panose="020B0603030804020204" pitchFamily="34" charset="-78"/>
                <a:cs typeface="Vazir" panose="020B0603030804020204" pitchFamily="34" charset="-78"/>
              </a:rPr>
              <a:t> </a:t>
            </a:r>
            <a:r>
              <a:rPr lang="fa-IR" sz="1400" dirty="0" smtClean="0">
                <a:solidFill>
                  <a:srgbClr val="D26900"/>
                </a:solidFill>
                <a:latin typeface="Vazir" panose="020B0603030804020204" pitchFamily="34" charset="-78"/>
                <a:cs typeface="Vazir" panose="020B0603030804020204" pitchFamily="34" charset="-78"/>
              </a:rPr>
              <a:t>از بین رفتن فرصت‌ها، اعتماد و </a:t>
            </a:r>
            <a:r>
              <a:rPr lang="fa-IR" sz="1400" dirty="0">
                <a:solidFill>
                  <a:srgbClr val="D26900"/>
                </a:solidFill>
                <a:latin typeface="Vazir" panose="020B0603030804020204" pitchFamily="34" charset="-78"/>
                <a:cs typeface="Vazir" panose="020B0603030804020204" pitchFamily="34" charset="-78"/>
              </a:rPr>
              <a:t>منافع عمومی، منابع ملی </a:t>
            </a:r>
            <a:r>
              <a:rPr lang="fa-IR" sz="1400" dirty="0" smtClean="0">
                <a:solidFill>
                  <a:srgbClr val="D26900"/>
                </a:solidFill>
                <a:latin typeface="Vazir" panose="020B0603030804020204" pitchFamily="34" charset="-78"/>
                <a:cs typeface="Vazir" panose="020B0603030804020204" pitchFamily="34" charset="-78"/>
              </a:rPr>
              <a:t>و ریزش سرمایه‌های </a:t>
            </a:r>
            <a:r>
              <a:rPr lang="fa-IR" sz="1400" dirty="0">
                <a:solidFill>
                  <a:srgbClr val="D26900"/>
                </a:solidFill>
                <a:latin typeface="Vazir" panose="020B0603030804020204" pitchFamily="34" charset="-78"/>
                <a:cs typeface="Vazir" panose="020B0603030804020204" pitchFamily="34" charset="-78"/>
              </a:rPr>
              <a:t>اجتماعی</a:t>
            </a:r>
            <a:r>
              <a:rPr lang="fa-IR" sz="1400" dirty="0">
                <a:latin typeface="Vazir" panose="020B0603030804020204" pitchFamily="34" charset="-78"/>
                <a:cs typeface="Vazir" panose="020B0603030804020204" pitchFamily="34" charset="-78"/>
              </a:rPr>
              <a:t> مهمترین تاثیرات گسترش رویه‌های جعلی در جامعه است</a:t>
            </a:r>
            <a:r>
              <a:rPr lang="fa-IR" sz="1400" dirty="0" smtClean="0">
                <a:latin typeface="Vazir" panose="020B0603030804020204" pitchFamily="34" charset="-78"/>
                <a:cs typeface="Vazir" panose="020B0603030804020204" pitchFamily="34" charset="-78"/>
              </a:rPr>
              <a:t>.</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و به تناسب آنچه در بند پیشین گفته شد، </a:t>
            </a:r>
            <a:r>
              <a:rPr lang="fa-IR" sz="1400" dirty="0">
                <a:solidFill>
                  <a:srgbClr val="D26900"/>
                </a:solidFill>
                <a:latin typeface="Vazir" panose="020B0603030804020204" pitchFamily="34" charset="-78"/>
                <a:cs typeface="Vazir" panose="020B0603030804020204" pitchFamily="34" charset="-78"/>
              </a:rPr>
              <a:t>افراد جامعه نسبت به رویه های حقیقی بی اعتماد شده، </a:t>
            </a:r>
            <a:r>
              <a:rPr lang="fa-IR" sz="1400" dirty="0">
                <a:latin typeface="Vazir" panose="020B0603030804020204" pitchFamily="34" charset="-78"/>
                <a:cs typeface="Vazir" panose="020B0603030804020204" pitchFamily="34" charset="-78"/>
              </a:rPr>
              <a:t>اصل و منشاء مسئله را فراموش </a:t>
            </a:r>
            <a:r>
              <a:rPr lang="fa-IR" sz="1400" dirty="0" smtClean="0">
                <a:latin typeface="Vazir" panose="020B0603030804020204" pitchFamily="34" charset="-78"/>
                <a:cs typeface="Vazir" panose="020B0603030804020204" pitchFamily="34" charset="-78"/>
              </a:rPr>
              <a:t>می‌کنند</a:t>
            </a:r>
            <a:r>
              <a:rPr lang="fa-IR" sz="1400" dirty="0">
                <a:latin typeface="Vazir" panose="020B0603030804020204" pitchFamily="34" charset="-78"/>
                <a:cs typeface="Vazir" panose="020B0603030804020204" pitchFamily="34" charset="-78"/>
              </a:rPr>
              <a:t>. لذا بی اعتنایی به مسائل حقیقی، فضا را برای جولان </a:t>
            </a:r>
            <a:r>
              <a:rPr lang="fa-IR" sz="1400" dirty="0" smtClean="0">
                <a:latin typeface="Vazir" panose="020B0603030804020204" pitchFamily="34" charset="-78"/>
                <a:cs typeface="Vazir" panose="020B0603030804020204" pitchFamily="34" charset="-78"/>
              </a:rPr>
              <a:t>افراد </a:t>
            </a:r>
            <a:r>
              <a:rPr lang="fa-IR" sz="1400" dirty="0">
                <a:latin typeface="Vazir" panose="020B0603030804020204" pitchFamily="34" charset="-78"/>
                <a:cs typeface="Vazir" panose="020B0603030804020204" pitchFamily="34" charset="-78"/>
              </a:rPr>
              <a:t>منفعت طلب باز می‌کند</a:t>
            </a:r>
            <a:r>
              <a:rPr lang="fa-IR" sz="1400" dirty="0" smtClean="0">
                <a:latin typeface="Vazir" panose="020B0603030804020204" pitchFamily="34" charset="-78"/>
                <a:cs typeface="Vazir" panose="020B0603030804020204" pitchFamily="34" charset="-78"/>
              </a:rPr>
              <a:t>.</a:t>
            </a:r>
          </a:p>
          <a:p>
            <a:pPr marL="285750" indent="-285750" algn="r" rtl="1">
              <a:lnSpc>
                <a:spcPct val="150000"/>
              </a:lnSpc>
              <a:buFont typeface="Arial" panose="020B0604020202020204" pitchFamily="34" charset="0"/>
              <a:buChar char="•"/>
            </a:pPr>
            <a:endParaRPr lang="fa-IR" sz="1400" dirty="0" smtClean="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dirty="0" smtClean="0">
                <a:latin typeface="Vazir" panose="020B0603030804020204" pitchFamily="34" charset="-78"/>
                <a:cs typeface="Vazir" panose="020B0603030804020204" pitchFamily="34" charset="-78"/>
              </a:rPr>
              <a:t>اما در نهایت بزرگ‌ترین تاثیر: </a:t>
            </a:r>
            <a:r>
              <a:rPr lang="fa-IR" sz="1400" b="1" dirty="0" smtClean="0">
                <a:solidFill>
                  <a:srgbClr val="D26900"/>
                </a:solidFill>
                <a:latin typeface="Vazir" panose="020B0603030804020204" pitchFamily="34" charset="-78"/>
                <a:cs typeface="Vazir" panose="020B0603030804020204" pitchFamily="34" charset="-78"/>
              </a:rPr>
              <a:t>پایداری</a:t>
            </a:r>
            <a:r>
              <a:rPr lang="fa-IR" sz="1400" b="1" dirty="0">
                <a:solidFill>
                  <a:srgbClr val="D26900"/>
                </a:solidFill>
                <a:latin typeface="Vazir" panose="020B0603030804020204" pitchFamily="34" charset="-78"/>
                <a:cs typeface="Vazir" panose="020B0603030804020204" pitchFamily="34" charset="-78"/>
              </a:rPr>
              <a:t>، استمرار و گسترش مسائل و </a:t>
            </a:r>
            <a:r>
              <a:rPr lang="fa-IR" sz="1400" b="1" dirty="0" smtClean="0">
                <a:solidFill>
                  <a:srgbClr val="D26900"/>
                </a:solidFill>
                <a:latin typeface="Vazir" panose="020B0603030804020204" pitchFamily="34" charset="-78"/>
                <a:cs typeface="Vazir" panose="020B0603030804020204" pitchFamily="34" charset="-78"/>
              </a:rPr>
              <a:t>معضلات</a:t>
            </a:r>
            <a:r>
              <a:rPr lang="fa-IR" sz="1400" dirty="0" smtClean="0">
                <a:latin typeface="Vazir" panose="020B0603030804020204" pitchFamily="34" charset="-78"/>
                <a:cs typeface="Vazir" panose="020B0603030804020204" pitchFamily="34" charset="-78"/>
              </a:rPr>
              <a:t> محیط‌زیستی است. </a:t>
            </a:r>
            <a:r>
              <a:rPr lang="fa-IR" sz="1400" dirty="0">
                <a:latin typeface="Vazir" panose="020B0603030804020204" pitchFamily="34" charset="-78"/>
                <a:cs typeface="Vazir" panose="020B0603030804020204" pitchFamily="34" charset="-78"/>
              </a:rPr>
              <a:t>مانند معضل آلودگی هوای تهران</a:t>
            </a:r>
          </a:p>
          <a:p>
            <a:pPr algn="r" rtl="1">
              <a:lnSpc>
                <a:spcPct val="150000"/>
              </a:lnSpc>
            </a:pPr>
            <a:endParaRPr lang="fa-IR" sz="1400" dirty="0">
              <a:latin typeface="Vazir" panose="020B0603030804020204" pitchFamily="34" charset="-78"/>
              <a:cs typeface="Vazir" panose="020B0603030804020204" pitchFamily="34" charset="-78"/>
            </a:endParaRPr>
          </a:p>
          <a:p>
            <a:pPr algn="r" rtl="1">
              <a:lnSpc>
                <a:spcPct val="150000"/>
              </a:lnSpc>
            </a:pPr>
            <a:endParaRPr lang="en-US" sz="1400"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51243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2" y="228600"/>
            <a:ext cx="7543800" cy="609600"/>
          </a:xfrm>
        </p:spPr>
        <p:txBody>
          <a:bodyPr>
            <a:normAutofit/>
          </a:bodyPr>
          <a:lstStyle/>
          <a:p>
            <a:pPr algn="ctr"/>
            <a:r>
              <a:rPr lang="fa-IR" sz="2500" dirty="0" smtClean="0">
                <a:cs typeface="B Titr" panose="00000700000000000000" pitchFamily="2" charset="-78"/>
              </a:rPr>
              <a:t>راهکارهای مقابله با رویه‌های جعلی</a:t>
            </a:r>
            <a:endParaRPr lang="en-US" sz="2500" dirty="0">
              <a:cs typeface="B Titr" panose="00000700000000000000" pitchFamily="2" charset="-78"/>
            </a:endParaRPr>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8" name="TextBox 7"/>
          <p:cNvSpPr txBox="1"/>
          <p:nvPr/>
        </p:nvSpPr>
        <p:spPr>
          <a:xfrm>
            <a:off x="739531" y="1225848"/>
            <a:ext cx="7556500" cy="4355038"/>
          </a:xfrm>
          <a:prstGeom prst="rect">
            <a:avLst/>
          </a:prstGeom>
          <a:noFill/>
        </p:spPr>
        <p:txBody>
          <a:bodyPr wrap="square" rtlCol="0">
            <a:spAutoFit/>
          </a:bodyPr>
          <a:lstStyle/>
          <a:p>
            <a:pPr marL="285750" indent="-285750" algn="r" rtl="1">
              <a:buFont typeface="Arial" panose="020B0604020202020204" pitchFamily="34" charset="0"/>
              <a:buChar char="•"/>
            </a:pPr>
            <a:r>
              <a:rPr lang="fa-IR" sz="1500" dirty="0" smtClean="0">
                <a:latin typeface="Vazir" panose="020B0603030804020204" pitchFamily="34" charset="-78"/>
                <a:cs typeface="Vazir" panose="020B0603030804020204" pitchFamily="34" charset="-78"/>
              </a:rPr>
              <a:t>ارتقا و افزایش مهارت‌های </a:t>
            </a:r>
            <a:r>
              <a:rPr lang="fa-IR" sz="1500" b="1" dirty="0" smtClean="0">
                <a:solidFill>
                  <a:srgbClr val="D26900"/>
                </a:solidFill>
                <a:latin typeface="Vazir" panose="020B0603030804020204" pitchFamily="34" charset="-78"/>
                <a:cs typeface="Vazir" panose="020B0603030804020204" pitchFamily="34" charset="-78"/>
              </a:rPr>
              <a:t>سواد خبری و سواد رسانه‌ای، سواد محیط‌‌زیستی و...</a:t>
            </a:r>
          </a:p>
          <a:p>
            <a:pPr marL="285750" indent="-285750" algn="r" rtl="1">
              <a:buFont typeface="Arial" panose="020B0604020202020204" pitchFamily="34" charset="0"/>
              <a:buChar char="•"/>
            </a:pPr>
            <a:endParaRPr lang="fa-IR" sz="1500" b="1" dirty="0" smtClean="0">
              <a:solidFill>
                <a:srgbClr val="D26900"/>
              </a:solidFill>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dirty="0" smtClean="0">
                <a:latin typeface="Vazir" panose="020B0603030804020204" pitchFamily="34" charset="-78"/>
                <a:cs typeface="Vazir" panose="020B0603030804020204" pitchFamily="34" charset="-78"/>
              </a:rPr>
              <a:t>تقویت </a:t>
            </a:r>
            <a:r>
              <a:rPr lang="fa-IR" sz="1500" b="1" dirty="0" smtClean="0">
                <a:solidFill>
                  <a:srgbClr val="D26900"/>
                </a:solidFill>
                <a:latin typeface="Vazir" panose="020B0603030804020204" pitchFamily="34" charset="-78"/>
                <a:cs typeface="Vazir" panose="020B0603030804020204" pitchFamily="34" charset="-78"/>
              </a:rPr>
              <a:t>تفکر انتقادی</a:t>
            </a:r>
          </a:p>
          <a:p>
            <a:pPr marL="285750" indent="-285750" algn="r" rtl="1">
              <a:buFont typeface="Arial" panose="020B0604020202020204" pitchFamily="34" charset="0"/>
              <a:buChar char="•"/>
            </a:pPr>
            <a:endParaRPr lang="fa-IR" sz="1500" b="1" dirty="0" smtClean="0">
              <a:solidFill>
                <a:srgbClr val="D26900"/>
              </a:solidFill>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b="1" dirty="0" smtClean="0">
                <a:solidFill>
                  <a:srgbClr val="D26900"/>
                </a:solidFill>
                <a:latin typeface="Vazir" panose="020B0603030804020204" pitchFamily="34" charset="-78"/>
                <a:cs typeface="Vazir" panose="020B0603030804020204" pitchFamily="34" charset="-78"/>
              </a:rPr>
              <a:t>مطالعه</a:t>
            </a:r>
            <a:r>
              <a:rPr lang="fa-IR" sz="1500" dirty="0" smtClean="0">
                <a:latin typeface="Vazir" panose="020B0603030804020204" pitchFamily="34" charset="-78"/>
                <a:cs typeface="Vazir" panose="020B0603030804020204" pitchFamily="34" charset="-78"/>
              </a:rPr>
              <a:t> کتاب‌های علمی و معتبر</a:t>
            </a:r>
          </a:p>
          <a:p>
            <a:pPr marL="285750" indent="-285750" algn="r" rtl="1">
              <a:buFont typeface="Arial" panose="020B0604020202020204" pitchFamily="34" charset="0"/>
              <a:buChar char="•"/>
            </a:pPr>
            <a:endParaRPr lang="fa-IR" sz="15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dirty="0" smtClean="0">
                <a:latin typeface="Vazir" panose="020B0603030804020204" pitchFamily="34" charset="-78"/>
                <a:cs typeface="Vazir" panose="020B0603030804020204" pitchFamily="34" charset="-78"/>
              </a:rPr>
              <a:t>افزایش مهارت‌های </a:t>
            </a:r>
            <a:r>
              <a:rPr lang="fa-IR" sz="1500" b="1" dirty="0" smtClean="0">
                <a:solidFill>
                  <a:srgbClr val="D26900"/>
                </a:solidFill>
                <a:latin typeface="Vazir" panose="020B0603030804020204" pitchFamily="34" charset="-78"/>
                <a:cs typeface="Vazir" panose="020B0603030804020204" pitchFamily="34" charset="-78"/>
              </a:rPr>
              <a:t>تجزیه و تحلیل پیام</a:t>
            </a:r>
          </a:p>
          <a:p>
            <a:pPr marL="285750" indent="-285750" algn="r" rtl="1">
              <a:buFont typeface="Arial" panose="020B0604020202020204" pitchFamily="34" charset="0"/>
              <a:buChar char="•"/>
            </a:pPr>
            <a:endParaRPr lang="fa-IR" sz="1500" b="1" dirty="0" smtClean="0">
              <a:solidFill>
                <a:srgbClr val="D26900"/>
              </a:solidFill>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dirty="0" smtClean="0">
                <a:latin typeface="Vazir" panose="020B0603030804020204" pitchFamily="34" charset="-78"/>
                <a:cs typeface="Vazir" panose="020B0603030804020204" pitchFamily="34" charset="-78"/>
              </a:rPr>
              <a:t>ارتقای </a:t>
            </a:r>
            <a:r>
              <a:rPr lang="fa-IR" sz="1500" b="1" dirty="0" smtClean="0">
                <a:solidFill>
                  <a:srgbClr val="D26900"/>
                </a:solidFill>
                <a:latin typeface="Vazir" panose="020B0603030804020204" pitchFamily="34" charset="-78"/>
                <a:cs typeface="Vazir" panose="020B0603030804020204" pitchFamily="34" charset="-78"/>
              </a:rPr>
              <a:t>مهارت گوگل کردن </a:t>
            </a:r>
            <a:r>
              <a:rPr lang="fa-IR" sz="1500" dirty="0" smtClean="0">
                <a:latin typeface="Vazir" panose="020B0603030804020204" pitchFamily="34" charset="-78"/>
                <a:cs typeface="Vazir" panose="020B0603030804020204" pitchFamily="34" charset="-78"/>
              </a:rPr>
              <a:t>موضوعات مختلف در سایت‌های مرجع جهانی</a:t>
            </a:r>
          </a:p>
          <a:p>
            <a:pPr marL="285750" indent="-285750" algn="r" rtl="1">
              <a:buFont typeface="Arial" panose="020B0604020202020204" pitchFamily="34" charset="0"/>
              <a:buChar char="•"/>
            </a:pPr>
            <a:endParaRPr lang="fa-IR" sz="15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b="1" dirty="0" smtClean="0">
                <a:solidFill>
                  <a:srgbClr val="D26900"/>
                </a:solidFill>
                <a:latin typeface="Vazir" panose="020B0603030804020204" pitchFamily="34" charset="-78"/>
                <a:cs typeface="Vazir" panose="020B0603030804020204" pitchFamily="34" charset="-78"/>
              </a:rPr>
              <a:t>پرس و جو از کارشناسان خبره </a:t>
            </a:r>
            <a:r>
              <a:rPr lang="fa-IR" sz="1500" dirty="0" smtClean="0">
                <a:latin typeface="Vazir" panose="020B0603030804020204" pitchFamily="34" charset="-78"/>
                <a:cs typeface="Vazir" panose="020B0603030804020204" pitchFamily="34" charset="-78"/>
              </a:rPr>
              <a:t>و خردمند</a:t>
            </a:r>
          </a:p>
          <a:p>
            <a:pPr marL="285750" indent="-285750" algn="r" rtl="1">
              <a:buFont typeface="Arial" panose="020B0604020202020204" pitchFamily="34" charset="0"/>
              <a:buChar char="•"/>
            </a:pPr>
            <a:endParaRPr lang="fa-IR" sz="15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b="1" dirty="0" smtClean="0">
                <a:solidFill>
                  <a:srgbClr val="D26900"/>
                </a:solidFill>
                <a:latin typeface="Vazir" panose="020B0603030804020204" pitchFamily="34" charset="-78"/>
                <a:cs typeface="Vazir" panose="020B0603030804020204" pitchFamily="34" charset="-78"/>
              </a:rPr>
              <a:t>برخورد منطقی </a:t>
            </a:r>
            <a:r>
              <a:rPr lang="fa-IR" sz="1500" dirty="0" smtClean="0">
                <a:latin typeface="Vazir" panose="020B0603030804020204" pitchFamily="34" charset="-78"/>
                <a:cs typeface="Vazir" panose="020B0603030804020204" pitchFamily="34" charset="-78"/>
              </a:rPr>
              <a:t>با پیام‌ها و اخبار روزانه</a:t>
            </a:r>
          </a:p>
          <a:p>
            <a:pPr marL="285750" indent="-285750" algn="r" rtl="1">
              <a:buFont typeface="Arial" panose="020B0604020202020204" pitchFamily="34" charset="0"/>
              <a:buChar char="•"/>
            </a:pPr>
            <a:endParaRPr lang="fa-IR" sz="15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dirty="0" smtClean="0">
                <a:latin typeface="Vazir" panose="020B0603030804020204" pitchFamily="34" charset="-78"/>
                <a:cs typeface="Vazir" panose="020B0603030804020204" pitchFamily="34" charset="-78"/>
              </a:rPr>
              <a:t>تلاش برای </a:t>
            </a:r>
            <a:r>
              <a:rPr lang="fa-IR" sz="1500" b="1" dirty="0" smtClean="0">
                <a:solidFill>
                  <a:srgbClr val="D26900"/>
                </a:solidFill>
                <a:latin typeface="Vazir" panose="020B0603030804020204" pitchFamily="34" charset="-78"/>
                <a:cs typeface="Vazir" panose="020B0603030804020204" pitchFamily="34" charset="-78"/>
              </a:rPr>
              <a:t>عبور از لایه‌های زیبای سطحی و کشف پیشینه </a:t>
            </a:r>
            <a:r>
              <a:rPr lang="fa-IR" sz="1500" dirty="0" smtClean="0">
                <a:latin typeface="Vazir" panose="020B0603030804020204" pitchFamily="34" charset="-78"/>
                <a:cs typeface="Vazir" panose="020B0603030804020204" pitchFamily="34" charset="-78"/>
              </a:rPr>
              <a:t>و پشت پرده پیام و خبر</a:t>
            </a:r>
          </a:p>
          <a:p>
            <a:pPr marL="285750" indent="-285750" algn="r" rtl="1">
              <a:buFont typeface="Arial" panose="020B0604020202020204" pitchFamily="34" charset="0"/>
              <a:buChar char="•"/>
            </a:pPr>
            <a:endParaRPr lang="fa-IR" sz="15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r>
              <a:rPr lang="fa-IR" sz="1500" b="1" dirty="0" smtClean="0">
                <a:solidFill>
                  <a:srgbClr val="D26900"/>
                </a:solidFill>
                <a:latin typeface="Vazir" panose="020B0603030804020204" pitchFamily="34" charset="-78"/>
                <a:cs typeface="Vazir" panose="020B0603030804020204" pitchFamily="34" charset="-78"/>
              </a:rPr>
              <a:t>توجه به اجماع علمی</a:t>
            </a:r>
            <a:r>
              <a:rPr lang="fa-IR" sz="1500" dirty="0" smtClean="0">
                <a:latin typeface="Vazir" panose="020B0603030804020204" pitchFamily="34" charset="-78"/>
                <a:cs typeface="Vazir" panose="020B0603030804020204" pitchFamily="34" charset="-78"/>
              </a:rPr>
              <a:t>، قوانین و استانداردهای ملی و  جهانی</a:t>
            </a:r>
          </a:p>
          <a:p>
            <a:pPr marL="285750" indent="-285750" algn="r" rtl="1">
              <a:buFont typeface="Arial" panose="020B0604020202020204" pitchFamily="34" charset="0"/>
              <a:buChar char="•"/>
            </a:pPr>
            <a:endParaRPr lang="fa-IR" sz="1100" dirty="0" smtClean="0">
              <a:latin typeface="Vazir" panose="020B0603030804020204" pitchFamily="34" charset="-78"/>
              <a:cs typeface="Vazir" panose="020B0603030804020204" pitchFamily="34" charset="-78"/>
            </a:endParaRPr>
          </a:p>
          <a:p>
            <a:pPr marL="285750" indent="-285750" algn="r" rtl="1">
              <a:buFont typeface="Arial" panose="020B0604020202020204" pitchFamily="34" charset="0"/>
              <a:buChar char="•"/>
            </a:pPr>
            <a:endParaRPr lang="fa-IR" sz="1100"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263337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7862" y="228600"/>
            <a:ext cx="7543800" cy="609600"/>
          </a:xfrm>
        </p:spPr>
        <p:txBody>
          <a:bodyPr>
            <a:normAutofit/>
          </a:bodyPr>
          <a:lstStyle/>
          <a:p>
            <a:pPr algn="r"/>
            <a:r>
              <a:rPr lang="fa-IR" sz="2000" dirty="0" smtClean="0">
                <a:cs typeface="B Titr" panose="00000700000000000000" pitchFamily="2" charset="-78"/>
              </a:rPr>
              <a:t>راهکارهای مقابله با رویه‌های جعلی</a:t>
            </a:r>
            <a:endParaRPr lang="en-US" sz="2000" dirty="0">
              <a:cs typeface="B Titr" panose="00000700000000000000" pitchFamily="2" charset="-78"/>
            </a:endParaRPr>
          </a:p>
        </p:txBody>
      </p:sp>
      <p:sp>
        <p:nvSpPr>
          <p:cNvPr id="6" name="TextBox 5"/>
          <p:cNvSpPr txBox="1"/>
          <p:nvPr/>
        </p:nvSpPr>
        <p:spPr>
          <a:xfrm>
            <a:off x="838200" y="990600"/>
            <a:ext cx="7473462" cy="4185761"/>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fa-IR" sz="1400" b="1" dirty="0">
                <a:solidFill>
                  <a:srgbClr val="D26900"/>
                </a:solidFill>
                <a:latin typeface="Vazir" panose="020B0603030804020204" pitchFamily="34" charset="-78"/>
                <a:cs typeface="Vazir" panose="020B0603030804020204" pitchFamily="34" charset="-78"/>
              </a:rPr>
              <a:t>به چالش کشیدن ایده‌هایی </a:t>
            </a:r>
            <a:r>
              <a:rPr lang="fa-IR" sz="1400" dirty="0">
                <a:latin typeface="Vazir" panose="020B0603030804020204" pitchFamily="34" charset="-78"/>
                <a:cs typeface="Vazir" panose="020B0603030804020204" pitchFamily="34" charset="-78"/>
              </a:rPr>
              <a:t>که در قالب رویه‌های جعلی منتشر </a:t>
            </a:r>
            <a:r>
              <a:rPr lang="fa-IR" sz="1400" dirty="0" smtClean="0">
                <a:latin typeface="Vazir" panose="020B0603030804020204" pitchFamily="34" charset="-78"/>
                <a:cs typeface="Vazir" panose="020B0603030804020204" pitchFamily="34" charset="-78"/>
              </a:rPr>
              <a:t>می‌شود با افراد آگاه.</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b="1" dirty="0">
                <a:solidFill>
                  <a:srgbClr val="D26900"/>
                </a:solidFill>
                <a:latin typeface="Vazir" panose="020B0603030804020204" pitchFamily="34" charset="-78"/>
                <a:cs typeface="Vazir" panose="020B0603030804020204" pitchFamily="34" charset="-78"/>
              </a:rPr>
              <a:t>گفت‌وگو با پدید آورنده رویه جعلی، </a:t>
            </a:r>
            <a:r>
              <a:rPr lang="fa-IR" sz="1400" dirty="0">
                <a:latin typeface="Vazir" panose="020B0603030804020204" pitchFamily="34" charset="-78"/>
                <a:cs typeface="Vazir" panose="020B0603030804020204" pitchFamily="34" charset="-78"/>
              </a:rPr>
              <a:t>بررسی علت کار و نیت او برای راه اندازی رویه جعلی</a:t>
            </a:r>
            <a:r>
              <a:rPr lang="fa-IR" sz="1400" dirty="0" smtClean="0">
                <a:latin typeface="Vazir" panose="020B0603030804020204" pitchFamily="34" charset="-78"/>
                <a:cs typeface="Vazir" panose="020B0603030804020204" pitchFamily="34" charset="-78"/>
              </a:rPr>
              <a:t>.</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منشا برخی ایده‌های مانند ساخت و ساز با اکوبریک خارج از کشور‌ است، </a:t>
            </a:r>
            <a:r>
              <a:rPr lang="fa-IR" sz="1400" b="1" dirty="0">
                <a:solidFill>
                  <a:srgbClr val="D26900"/>
                </a:solidFill>
                <a:latin typeface="Vazir" panose="020B0603030804020204" pitchFamily="34" charset="-78"/>
                <a:cs typeface="Vazir" panose="020B0603030804020204" pitchFamily="34" charset="-78"/>
              </a:rPr>
              <a:t>نقد و بررسی آن را در سایت‌های خارجی بخوانیم</a:t>
            </a:r>
            <a:r>
              <a:rPr lang="fa-IR" sz="1400" b="1" dirty="0" smtClean="0">
                <a:solidFill>
                  <a:srgbClr val="D26900"/>
                </a:solidFill>
                <a:latin typeface="Vazir" panose="020B0603030804020204" pitchFamily="34" charset="-78"/>
                <a:cs typeface="Vazir" panose="020B0603030804020204" pitchFamily="34" charset="-78"/>
              </a:rPr>
              <a:t>.</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b="1" dirty="0">
                <a:solidFill>
                  <a:srgbClr val="D26900"/>
                </a:solidFill>
                <a:latin typeface="Vazir" panose="020B0603030804020204" pitchFamily="34" charset="-78"/>
                <a:cs typeface="Vazir" panose="020B0603030804020204" pitchFamily="34" charset="-78"/>
              </a:rPr>
              <a:t>گارد خودمان را پایین بیاوریم </a:t>
            </a:r>
            <a:r>
              <a:rPr lang="fa-IR" sz="1400" dirty="0">
                <a:latin typeface="Vazir" panose="020B0603030804020204" pitchFamily="34" charset="-78"/>
                <a:cs typeface="Vazir" panose="020B0603030804020204" pitchFamily="34" charset="-78"/>
              </a:rPr>
              <a:t>نسبت به برداشت‌های فردی و اعتقادات خود تعصب نداشته باشیم و جدای از احساسات و عواطف، دیدگاه نظر مخالف را گوش بدهیم و نکات معتبر را یادبگیریم و از آن برای تحول و تغییر مثبت استفاده کنیم</a:t>
            </a:r>
            <a:r>
              <a:rPr lang="fa-IR" sz="1400" dirty="0" smtClean="0">
                <a:latin typeface="Vazir" panose="020B0603030804020204" pitchFamily="34" charset="-78"/>
                <a:cs typeface="Vazir" panose="020B0603030804020204" pitchFamily="34" charset="-78"/>
              </a:rPr>
              <a:t>.</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به طور کل هر پیامی را که دریافت می‌کنیم، </a:t>
            </a:r>
            <a:r>
              <a:rPr lang="fa-IR" sz="1400" b="1" dirty="0">
                <a:solidFill>
                  <a:srgbClr val="D26900"/>
                </a:solidFill>
                <a:latin typeface="Vazir" panose="020B0603030804020204" pitchFamily="34" charset="-78"/>
                <a:cs typeface="Vazir" panose="020B0603030804020204" pitchFamily="34" charset="-78"/>
              </a:rPr>
              <a:t>چشم و گوش بسته نپذیریم، باور و منتشر نکنیم.</a:t>
            </a:r>
          </a:p>
          <a:p>
            <a:endParaRPr lang="en-US" sz="1400" dirty="0"/>
          </a:p>
        </p:txBody>
      </p:sp>
      <p:sp>
        <p:nvSpPr>
          <p:cNvPr id="7" name="TextBox 6"/>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8" name="TextBox 7"/>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Tree>
    <p:extLst>
      <p:ext uri="{BB962C8B-B14F-4D97-AF65-F5344CB8AC3E}">
        <p14:creationId xmlns:p14="http://schemas.microsoft.com/office/powerpoint/2010/main" val="198294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7862" y="330390"/>
            <a:ext cx="7543800" cy="609600"/>
          </a:xfrm>
        </p:spPr>
        <p:txBody>
          <a:bodyPr>
            <a:normAutofit/>
          </a:bodyPr>
          <a:lstStyle/>
          <a:p>
            <a:pPr algn="ctr"/>
            <a:r>
              <a:rPr lang="fa-IR" sz="2500" b="1" dirty="0">
                <a:cs typeface="B Titr" panose="00000700000000000000" pitchFamily="2" charset="-78"/>
              </a:rPr>
              <a:t>قدرت نفوذ رویه های جعلی اقشار مختلف</a:t>
            </a:r>
          </a:p>
        </p:txBody>
      </p:sp>
      <p:sp>
        <p:nvSpPr>
          <p:cNvPr id="6" name="TextBox 5"/>
          <p:cNvSpPr txBox="1"/>
          <p:nvPr/>
        </p:nvSpPr>
        <p:spPr>
          <a:xfrm>
            <a:off x="767862" y="1970544"/>
            <a:ext cx="7543800" cy="2677656"/>
          </a:xfrm>
          <a:prstGeom prst="rect">
            <a:avLst/>
          </a:prstGeom>
          <a:noFill/>
        </p:spPr>
        <p:txBody>
          <a:bodyPr wrap="square" rtlCol="0">
            <a:spAutoFit/>
          </a:bodyPr>
          <a:lstStyle/>
          <a:p>
            <a:pPr algn="r" rtl="1">
              <a:lnSpc>
                <a:spcPct val="150000"/>
              </a:lnSpc>
            </a:pPr>
            <a:r>
              <a:rPr lang="fa-IR" sz="1400" b="1" dirty="0">
                <a:solidFill>
                  <a:srgbClr val="D26900"/>
                </a:solidFill>
                <a:latin typeface="Vazir" panose="020B0603030804020204" pitchFamily="34" charset="-78"/>
                <a:cs typeface="Vazir" panose="020B0603030804020204" pitchFamily="34" charset="-78"/>
              </a:rPr>
              <a:t>الف) پذیرش در قشر الیت یا نخبگان جامعه:</a:t>
            </a:r>
          </a:p>
          <a:p>
            <a:pPr algn="r" rtl="1">
              <a:lnSpc>
                <a:spcPct val="150000"/>
              </a:lnSpc>
            </a:pPr>
            <a:r>
              <a:rPr lang="fa-IR" sz="1400" dirty="0">
                <a:latin typeface="Vazir" panose="020B0603030804020204" pitchFamily="34" charset="-78"/>
                <a:cs typeface="Vazir" panose="020B0603030804020204" pitchFamily="34" charset="-78"/>
              </a:rPr>
              <a:t>حتی در بین گروه الیت جامعه افراد گاهی نسبت به رعایت مراتب اعتبار سنجی دچار اختلال یا کم کاری می‌شوند. شایسته است که این قشر از جامعه با توجه به جایگاه تاثیرگذار و رهبری فکری موثری که دارند، </a:t>
            </a:r>
            <a:r>
              <a:rPr lang="fa-IR" sz="1400" b="1" dirty="0">
                <a:solidFill>
                  <a:srgbClr val="D26900"/>
                </a:solidFill>
                <a:latin typeface="Vazir" panose="020B0603030804020204" pitchFamily="34" charset="-78"/>
                <a:cs typeface="Vazir" panose="020B0603030804020204" pitchFamily="34" charset="-78"/>
              </a:rPr>
              <a:t>همواره نسبت به رویه‌های جعلی هوشمندانه عمل کنند.</a:t>
            </a:r>
          </a:p>
          <a:p>
            <a:pPr algn="r" rtl="1">
              <a:lnSpc>
                <a:spcPct val="150000"/>
              </a:lnSpc>
            </a:pPr>
            <a:r>
              <a:rPr lang="fa-IR" sz="1400" dirty="0">
                <a:latin typeface="Vazir" panose="020B0603030804020204" pitchFamily="34" charset="-78"/>
                <a:cs typeface="Vazir" panose="020B0603030804020204" pitchFamily="34" charset="-78"/>
              </a:rPr>
              <a:t>مخاطبان خود را نسبت به مخاطرات احتمالی رویه های جعلی جاری آگاه سازند و مواضع قاطعی داشته باشند.</a:t>
            </a:r>
          </a:p>
          <a:p>
            <a:pPr algn="r" rtl="1">
              <a:lnSpc>
                <a:spcPct val="150000"/>
              </a:lnSpc>
            </a:pPr>
            <a:r>
              <a:rPr lang="fa-IR" sz="1400" dirty="0">
                <a:latin typeface="Vazir" panose="020B0603030804020204" pitchFamily="34" charset="-78"/>
                <a:cs typeface="Vazir" panose="020B0603030804020204" pitchFamily="34" charset="-78"/>
              </a:rPr>
              <a:t>اما اگر به هر دلیل به اشتباه رویه‌ای جعلی را معرفی یا پیشنهاد کردند، حتما اشتباه خود را اصلاح کنند.</a:t>
            </a:r>
          </a:p>
          <a:p>
            <a:pPr algn="r" rtl="1">
              <a:lnSpc>
                <a:spcPct val="150000"/>
              </a:lnSpc>
            </a:pPr>
            <a:endParaRPr lang="en-US" sz="1400" dirty="0">
              <a:latin typeface="Vazir" panose="020B0603030804020204" pitchFamily="34" charset="-78"/>
              <a:cs typeface="Vazir" panose="020B0603030804020204" pitchFamily="34" charset="-78"/>
            </a:endParaRPr>
          </a:p>
        </p:txBody>
      </p:sp>
      <p:sp>
        <p:nvSpPr>
          <p:cNvPr id="7" name="TextBox 6"/>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8" name="TextBox 7"/>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Tree>
    <p:extLst>
      <p:ext uri="{BB962C8B-B14F-4D97-AF65-F5344CB8AC3E}">
        <p14:creationId xmlns:p14="http://schemas.microsoft.com/office/powerpoint/2010/main" val="27717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7" name="Title 1"/>
          <p:cNvSpPr>
            <a:spLocks noGrp="1"/>
          </p:cNvSpPr>
          <p:nvPr>
            <p:ph type="title"/>
          </p:nvPr>
        </p:nvSpPr>
        <p:spPr>
          <a:xfrm>
            <a:off x="767862" y="228600"/>
            <a:ext cx="7543800" cy="533400"/>
          </a:xfrm>
        </p:spPr>
        <p:txBody>
          <a:bodyPr>
            <a:normAutofit/>
          </a:bodyPr>
          <a:lstStyle/>
          <a:p>
            <a:pPr algn="ctr"/>
            <a:r>
              <a:rPr lang="fa-IR" sz="1800" b="1" dirty="0">
                <a:cs typeface="B Titr" panose="00000700000000000000" pitchFamily="2" charset="-78"/>
              </a:rPr>
              <a:t>قدرت نفوذ رویه های جعلی اقشار مختلف</a:t>
            </a:r>
          </a:p>
        </p:txBody>
      </p:sp>
      <p:sp>
        <p:nvSpPr>
          <p:cNvPr id="8" name="TextBox 7"/>
          <p:cNvSpPr txBox="1"/>
          <p:nvPr/>
        </p:nvSpPr>
        <p:spPr>
          <a:xfrm>
            <a:off x="767862" y="1066800"/>
            <a:ext cx="7543800" cy="4266553"/>
          </a:xfrm>
          <a:prstGeom prst="rect">
            <a:avLst/>
          </a:prstGeom>
          <a:noFill/>
        </p:spPr>
        <p:txBody>
          <a:bodyPr wrap="square" rtlCol="0">
            <a:spAutoFit/>
          </a:bodyPr>
          <a:lstStyle/>
          <a:p>
            <a:pPr algn="r" rtl="1">
              <a:lnSpc>
                <a:spcPct val="150000"/>
              </a:lnSpc>
            </a:pPr>
            <a:r>
              <a:rPr lang="fa-IR" sz="1400" b="1" dirty="0">
                <a:solidFill>
                  <a:srgbClr val="D26900"/>
                </a:solidFill>
                <a:latin typeface="Vazir" panose="020B0603030804020204" pitchFamily="34" charset="-78"/>
                <a:cs typeface="Vazir" panose="020B0603030804020204" pitchFamily="34" charset="-78"/>
              </a:rPr>
              <a:t>ب) پذیرش در عموم علاقه‌مندان</a:t>
            </a:r>
            <a:r>
              <a:rPr lang="fa-IR" sz="1400" b="1" dirty="0" smtClean="0">
                <a:solidFill>
                  <a:srgbClr val="D26900"/>
                </a:solidFill>
                <a:latin typeface="Vazir" panose="020B0603030804020204" pitchFamily="34" charset="-78"/>
                <a:cs typeface="Vazir" panose="020B0603030804020204" pitchFamily="34" charset="-78"/>
              </a:rPr>
              <a:t>:</a:t>
            </a:r>
            <a:endParaRPr lang="en-US" sz="1400" b="1" dirty="0" smtClean="0">
              <a:solidFill>
                <a:srgbClr val="D26900"/>
              </a:solidFill>
              <a:latin typeface="Vazir" panose="020B0603030804020204" pitchFamily="34" charset="-78"/>
              <a:cs typeface="Vazir" panose="020B0603030804020204" pitchFamily="34" charset="-78"/>
            </a:endParaRPr>
          </a:p>
          <a:p>
            <a:pPr algn="r" rtl="1">
              <a:lnSpc>
                <a:spcPct val="150000"/>
              </a:lnSpc>
            </a:pPr>
            <a:endParaRPr lang="fa-IR" sz="1400" b="1" dirty="0">
              <a:solidFill>
                <a:srgbClr val="D26900"/>
              </a:solidFill>
              <a:latin typeface="Vazir" panose="020B0603030804020204" pitchFamily="34" charset="-78"/>
              <a:cs typeface="Vazir" panose="020B0603030804020204" pitchFamily="34" charset="-78"/>
            </a:endParaRPr>
          </a:p>
          <a:p>
            <a:pPr algn="r" rtl="1">
              <a:lnSpc>
                <a:spcPct val="150000"/>
              </a:lnSpc>
            </a:pPr>
            <a:r>
              <a:rPr lang="fa-IR" sz="1400" dirty="0">
                <a:latin typeface="Vazir" panose="020B0603030804020204" pitchFamily="34" charset="-78"/>
                <a:cs typeface="Vazir" panose="020B0603030804020204" pitchFamily="34" charset="-78"/>
              </a:rPr>
              <a:t>رویه های جعلی قدرت نفوذ بالایی در عموم علاقه‌مند به محیط زیست و حیوانات دارد. واکنش این قشر به نسبت الیت جامعه </a:t>
            </a:r>
            <a:r>
              <a:rPr lang="fa-IR" sz="1400" dirty="0" smtClean="0">
                <a:latin typeface="Vazir" panose="020B0603030804020204" pitchFamily="34" charset="-78"/>
                <a:cs typeface="Vazir" panose="020B0603030804020204" pitchFamily="34" charset="-78"/>
              </a:rPr>
              <a:t>احساسی‌تر </a:t>
            </a:r>
            <a:r>
              <a:rPr lang="fa-IR" sz="1400" dirty="0">
                <a:latin typeface="Vazir" panose="020B0603030804020204" pitchFamily="34" charset="-78"/>
                <a:cs typeface="Vazir" panose="020B0603030804020204" pitchFamily="34" charset="-78"/>
              </a:rPr>
              <a:t>و عاطفی‌تر است، گاهی تعصب و عدم پذیرش حقایق علمی نیز چاشنی کار برخی از افراد در این قشر می‌ِود.</a:t>
            </a:r>
          </a:p>
          <a:p>
            <a:pPr algn="r" rtl="1">
              <a:lnSpc>
                <a:spcPct val="150000"/>
              </a:lnSpc>
            </a:pPr>
            <a:r>
              <a:rPr lang="fa-IR" sz="1400" dirty="0">
                <a:latin typeface="Vazir" panose="020B0603030804020204" pitchFamily="34" charset="-78"/>
                <a:cs typeface="Vazir" panose="020B0603030804020204" pitchFamily="34" charset="-78"/>
              </a:rPr>
              <a:t>توصیه می‌شود این قشر از افراد در مسائلی که بین علما اختلاف است و همین امر باعث بروز رویه‌های جعلی می‌شود</a:t>
            </a:r>
            <a:r>
              <a:rPr lang="fa-IR" sz="1400" b="1" dirty="0">
                <a:solidFill>
                  <a:srgbClr val="D26900"/>
                </a:solidFill>
                <a:latin typeface="Vazir" panose="020B0603030804020204" pitchFamily="34" charset="-78"/>
                <a:cs typeface="Vazir" panose="020B0603030804020204" pitchFamily="34" charset="-78"/>
              </a:rPr>
              <a:t>، به اجماع علمی توجه بیشتری داشته باشند.</a:t>
            </a:r>
          </a:p>
          <a:p>
            <a:pPr algn="r" rtl="1">
              <a:lnSpc>
                <a:spcPct val="150000"/>
              </a:lnSpc>
            </a:pPr>
            <a:r>
              <a:rPr lang="fa-IR" sz="1400" dirty="0">
                <a:latin typeface="Vazir" panose="020B0603030804020204" pitchFamily="34" charset="-78"/>
                <a:cs typeface="Vazir" panose="020B0603030804020204" pitchFamily="34" charset="-78"/>
              </a:rPr>
              <a:t>شوربختانه گردش اطلاعات و پیام‌های حاوی رویه های جعلی در این قشر بسیار است. ایشان در مواجهه با </a:t>
            </a:r>
            <a:r>
              <a:rPr lang="fa-IR" sz="1400" b="1" dirty="0">
                <a:solidFill>
                  <a:srgbClr val="D26900"/>
                </a:solidFill>
                <a:latin typeface="Vazir" panose="020B0603030804020204" pitchFamily="34" charset="-78"/>
                <a:cs typeface="Vazir" panose="020B0603030804020204" pitchFamily="34" charset="-78"/>
              </a:rPr>
              <a:t>هر پیامی به ظاهر محیط زیستی (بدون اعتبار سنجی، تحقیق و راستی آزمایی) به سرعت آن را در گروه‌های مختلف که عضو هستند ارسال می‌کنند.</a:t>
            </a:r>
          </a:p>
          <a:p>
            <a:pPr algn="r" rtl="1">
              <a:lnSpc>
                <a:spcPct val="150000"/>
              </a:lnSpc>
            </a:pPr>
            <a:r>
              <a:rPr lang="fa-IR" sz="1400" dirty="0">
                <a:latin typeface="Vazir" panose="020B0603030804020204" pitchFamily="34" charset="-78"/>
                <a:cs typeface="Vazir" panose="020B0603030804020204" pitchFamily="34" charset="-78"/>
              </a:rPr>
              <a:t>برای مثال یک رویه جعلی که چند سال پیش به صورت ویروسی در فضای مجازی منتشر شد؛ پیشنهاد و ادعای کاملا غلط </a:t>
            </a:r>
            <a:r>
              <a:rPr lang="fa-IR" sz="1400" b="1" dirty="0">
                <a:solidFill>
                  <a:srgbClr val="D26900"/>
                </a:solidFill>
                <a:latin typeface="Vazir" panose="020B0603030804020204" pitchFamily="34" charset="-78"/>
                <a:cs typeface="Vazir" panose="020B0603030804020204" pitchFamily="34" charset="-78"/>
              </a:rPr>
              <a:t>همراه بردن بذر سبزیجات در طبیعت </a:t>
            </a:r>
            <a:r>
              <a:rPr lang="fa-IR" sz="1400" dirty="0">
                <a:latin typeface="Vazir" panose="020B0603030804020204" pitchFamily="34" charset="-78"/>
                <a:cs typeface="Vazir" panose="020B0603030804020204" pitchFamily="34" charset="-78"/>
              </a:rPr>
              <a:t>(بیابان و…) و پخش کردن در محیط بود، که طی این مدت زمان دست کم ۲ مرتبه در ابعاد گسترده توسط افراد بازنشر شد.</a:t>
            </a:r>
          </a:p>
        </p:txBody>
      </p:sp>
    </p:spTree>
    <p:extLst>
      <p:ext uri="{BB962C8B-B14F-4D97-AF65-F5344CB8AC3E}">
        <p14:creationId xmlns:p14="http://schemas.microsoft.com/office/powerpoint/2010/main" val="16139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7" name="Title 1"/>
          <p:cNvSpPr txBox="1">
            <a:spLocks/>
          </p:cNvSpPr>
          <p:nvPr/>
        </p:nvSpPr>
        <p:spPr>
          <a:xfrm>
            <a:off x="767862" y="228600"/>
            <a:ext cx="7543800" cy="507496"/>
          </a:xfrm>
          <a:prstGeom prst="rect">
            <a:avLst/>
          </a:prstGeom>
        </p:spPr>
        <p:txBody>
          <a:bodyPr vert="horz" lIns="91440" tIns="45720" rIns="91440" bIns="45720" rtlCol="0" anchor="b" anchorCtr="0">
            <a:normAutofit/>
          </a:bodyPr>
          <a:lst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1800" b="1" dirty="0" smtClean="0">
                <a:cs typeface="B Titr" panose="00000700000000000000" pitchFamily="2" charset="-78"/>
              </a:rPr>
              <a:t>قدرت نفوذ رویه های جعلی اقشار مختلف</a:t>
            </a:r>
            <a:endParaRPr lang="fa-IR" sz="1800" b="1" dirty="0">
              <a:cs typeface="B Titr" panose="00000700000000000000" pitchFamily="2" charset="-78"/>
            </a:endParaRPr>
          </a:p>
        </p:txBody>
      </p:sp>
      <p:sp>
        <p:nvSpPr>
          <p:cNvPr id="8" name="TextBox 7"/>
          <p:cNvSpPr txBox="1"/>
          <p:nvPr/>
        </p:nvSpPr>
        <p:spPr>
          <a:xfrm>
            <a:off x="767862" y="736096"/>
            <a:ext cx="7543800" cy="3970318"/>
          </a:xfrm>
          <a:prstGeom prst="rect">
            <a:avLst/>
          </a:prstGeom>
          <a:noFill/>
        </p:spPr>
        <p:txBody>
          <a:bodyPr wrap="square" rtlCol="0">
            <a:spAutoFit/>
          </a:bodyPr>
          <a:lstStyle/>
          <a:p>
            <a:pPr algn="r" rtl="1">
              <a:lnSpc>
                <a:spcPct val="150000"/>
              </a:lnSpc>
            </a:pPr>
            <a:r>
              <a:rPr lang="fa-IR" sz="1400" b="1" dirty="0">
                <a:solidFill>
                  <a:srgbClr val="D26900"/>
                </a:solidFill>
                <a:latin typeface="Vazir" panose="020B0603030804020204" pitchFamily="34" charset="-78"/>
                <a:cs typeface="Vazir" panose="020B0603030804020204" pitchFamily="34" charset="-78"/>
              </a:rPr>
              <a:t>ج) پذیرش در عمومی بی اعتنای جامعه:</a:t>
            </a:r>
          </a:p>
          <a:p>
            <a:pPr algn="r" rtl="1">
              <a:lnSpc>
                <a:spcPct val="150000"/>
              </a:lnSpc>
            </a:pPr>
            <a:r>
              <a:rPr lang="fa-IR" sz="1400" dirty="0">
                <a:latin typeface="Vazir" panose="020B0603030804020204" pitchFamily="34" charset="-78"/>
                <a:cs typeface="Vazir" panose="020B0603030804020204" pitchFamily="34" charset="-78"/>
              </a:rPr>
              <a:t>قدرت نفوذ محتوای حاوی رویه‌های جعلی در قشر عمومی بی اعتنای جامعه، به نسبت دو مورد قبلی به مراتب بیشتر است.</a:t>
            </a:r>
          </a:p>
          <a:p>
            <a:pPr algn="r" rtl="1">
              <a:lnSpc>
                <a:spcPct val="150000"/>
              </a:lnSpc>
            </a:pPr>
            <a:r>
              <a:rPr lang="fa-IR" sz="1400" dirty="0">
                <a:latin typeface="Vazir" panose="020B0603030804020204" pitchFamily="34" charset="-78"/>
                <a:cs typeface="Vazir" panose="020B0603030804020204" pitchFamily="34" charset="-78"/>
              </a:rPr>
              <a:t>هرچند شاید مسائل، اخبار و رویدادهای محیط زیستی در اولویت یک تا پنج این افراد نباشد. اما به هر حال قدرت دربرگیری و تاثیرگذاری مسائل محیط زیستی باعث می‌شود ایشان نیز گاهی در این رویه‌ها مشارکت داشته باشند. حتی اگر در حد انتشار پیام باشد.</a:t>
            </a:r>
          </a:p>
          <a:p>
            <a:pPr algn="r" rtl="1">
              <a:lnSpc>
                <a:spcPct val="150000"/>
              </a:lnSpc>
            </a:pPr>
            <a:r>
              <a:rPr lang="fa-IR" sz="1400" dirty="0">
                <a:latin typeface="Vazir" panose="020B0603030804020204" pitchFamily="34" charset="-78"/>
                <a:cs typeface="Vazir" panose="020B0603030804020204" pitchFamily="34" charset="-78"/>
              </a:rPr>
              <a:t>این قشر وقت لازم و مهارتی کافی برای اعتبار سنجی و راستی آزمایی را ندارند، همینطور با </a:t>
            </a:r>
            <a:r>
              <a:rPr lang="fa-IR" sz="1400" dirty="0" smtClean="0">
                <a:latin typeface="Vazir" panose="020B0603030804020204" pitchFamily="34" charset="-78"/>
                <a:cs typeface="Vazir" panose="020B0603030804020204" pitchFamily="34" charset="-78"/>
              </a:rPr>
              <a:t>نخبگان جامعه </a:t>
            </a:r>
            <a:r>
              <a:rPr lang="fa-IR" sz="1400" dirty="0">
                <a:latin typeface="Vazir" panose="020B0603030804020204" pitchFamily="34" charset="-78"/>
                <a:cs typeface="Vazir" panose="020B0603030804020204" pitchFamily="34" charset="-78"/>
              </a:rPr>
              <a:t>رابطه ندارند یا به طور کل شناختی ندارند، بنابراین ممکن است در دام رویه‌های جعلی گرفتار شوند</a:t>
            </a:r>
            <a:r>
              <a:rPr lang="fa-IR" sz="1400" dirty="0" smtClean="0">
                <a:latin typeface="Vazir" panose="020B0603030804020204" pitchFamily="34" charset="-78"/>
                <a:cs typeface="Vazir" panose="020B0603030804020204" pitchFamily="34" charset="-78"/>
              </a:rPr>
              <a:t>.</a:t>
            </a:r>
          </a:p>
          <a:p>
            <a:pPr algn="r" rtl="1">
              <a:lnSpc>
                <a:spcPct val="150000"/>
              </a:lnSpc>
            </a:pPr>
            <a:endParaRPr lang="fa-IR" sz="1400" dirty="0">
              <a:latin typeface="Vazir" panose="020B0603030804020204" pitchFamily="34" charset="-78"/>
              <a:cs typeface="Vazir" panose="020B0603030804020204" pitchFamily="34" charset="-78"/>
            </a:endParaRPr>
          </a:p>
          <a:p>
            <a:pPr algn="r" rtl="1">
              <a:lnSpc>
                <a:spcPct val="150000"/>
              </a:lnSpc>
            </a:pPr>
            <a:r>
              <a:rPr lang="fa-IR" sz="1400" b="1" dirty="0" smtClean="0">
                <a:latin typeface="Vazir" panose="020B0603030804020204" pitchFamily="34" charset="-78"/>
                <a:cs typeface="Vazir" panose="020B0603030804020204" pitchFamily="34" charset="-78"/>
              </a:rPr>
              <a:t>نمونه:</a:t>
            </a:r>
            <a:r>
              <a:rPr lang="fa-IR" sz="1400" dirty="0">
                <a:latin typeface="Vazir" panose="020B0603030804020204" pitchFamily="34" charset="-78"/>
                <a:cs typeface="Vazir" panose="020B0603030804020204" pitchFamily="34" charset="-78"/>
              </a:rPr>
              <a:t> </a:t>
            </a:r>
            <a:r>
              <a:rPr lang="fa-IR" sz="1400" dirty="0" smtClean="0">
                <a:latin typeface="Vazir" panose="020B0603030804020204" pitchFamily="34" charset="-78"/>
                <a:cs typeface="Vazir" panose="020B0603030804020204" pitchFamily="34" charset="-78"/>
              </a:rPr>
              <a:t>یک </a:t>
            </a:r>
            <a:r>
              <a:rPr lang="fa-IR" sz="1400" dirty="0">
                <a:latin typeface="Vazir" panose="020B0603030804020204" pitchFamily="34" charset="-78"/>
                <a:cs typeface="Vazir" panose="020B0603030804020204" pitchFamily="34" charset="-78"/>
              </a:rPr>
              <a:t>رویه جعلی مانند آموزش </a:t>
            </a:r>
            <a:r>
              <a:rPr lang="fa-IR" sz="1400" b="1" dirty="0">
                <a:solidFill>
                  <a:srgbClr val="D26900"/>
                </a:solidFill>
                <a:latin typeface="Vazir" panose="020B0603030804020204" pitchFamily="34" charset="-78"/>
                <a:cs typeface="Vazir" panose="020B0603030804020204" pitchFamily="34" charset="-78"/>
              </a:rPr>
              <a:t>پرورش عقرب </a:t>
            </a:r>
            <a:r>
              <a:rPr lang="fa-IR" sz="1400" dirty="0">
                <a:latin typeface="Vazir" panose="020B0603030804020204" pitchFamily="34" charset="-78"/>
                <a:cs typeface="Vazir" panose="020B0603030804020204" pitchFamily="34" charset="-78"/>
              </a:rPr>
              <a:t>و ثروتمند شدن از این طریق، در حالی که این رویه نیاز به استانداردهای خاصی دارد، می‌تواند هم به اقتصاد فرد (تامین شهریه دوره) و هم به محیط زیست (صید عقرب) آسیب بزند</a:t>
            </a:r>
            <a:r>
              <a:rPr lang="fa-IR" sz="1400" dirty="0" smtClean="0">
                <a:latin typeface="Vazir" panose="020B0603030804020204" pitchFamily="34" charset="-78"/>
                <a:cs typeface="Vazir" panose="020B0603030804020204" pitchFamily="34" charset="-78"/>
              </a:rPr>
              <a:t>.</a:t>
            </a:r>
            <a:endParaRPr lang="fa-IR" sz="1400"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81087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600"/>
            <a:ext cx="5181600" cy="6477000"/>
          </a:xfrm>
          <a:prstGeom prst="rect">
            <a:avLst/>
          </a:prstGeom>
        </p:spPr>
      </p:pic>
    </p:spTree>
    <p:extLst>
      <p:ext uri="{BB962C8B-B14F-4D97-AF65-F5344CB8AC3E}">
        <p14:creationId xmlns:p14="http://schemas.microsoft.com/office/powerpoint/2010/main" val="121904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5040" r="-1"/>
          <a:stretch/>
        </p:blipFill>
        <p:spPr>
          <a:xfrm>
            <a:off x="-20515" y="0"/>
            <a:ext cx="9164515" cy="6858000"/>
          </a:xfrm>
          <a:prstGeom prst="rect">
            <a:avLst/>
          </a:prstGeom>
        </p:spPr>
      </p:pic>
      <p:sp>
        <p:nvSpPr>
          <p:cNvPr id="6" name="TextBox 5"/>
          <p:cNvSpPr txBox="1"/>
          <p:nvPr/>
        </p:nvSpPr>
        <p:spPr>
          <a:xfrm>
            <a:off x="2931" y="5029200"/>
            <a:ext cx="91440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fa-IR"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 سپاس‌گزارم و نوروز فرخنده...</a:t>
            </a:r>
          </a:p>
        </p:txBody>
      </p:sp>
    </p:spTree>
    <p:extLst>
      <p:ext uri="{BB962C8B-B14F-4D97-AF65-F5344CB8AC3E}">
        <p14:creationId xmlns:p14="http://schemas.microsoft.com/office/powerpoint/2010/main" val="375780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F5D7B"/>
          </a:solidFill>
          <a:ln>
            <a:solidFill>
              <a:srgbClr val="1F5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46788"/>
                </a:solidFill>
              </a:ln>
              <a:solidFill>
                <a:srgbClr val="1F5D7B"/>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226604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3121"/>
          </a:xfrm>
        </p:spPr>
        <p:txBody>
          <a:bodyPr>
            <a:noAutofit/>
          </a:bodyPr>
          <a:lstStyle/>
          <a:p>
            <a:pPr algn="ctr"/>
            <a:r>
              <a:rPr lang="fa-IR" sz="2500" b="1" dirty="0">
                <a:cs typeface="MRT_Titr Collage" panose="00000400000000000000" pitchFamily="2" charset="-78"/>
              </a:rPr>
              <a:t>اهمیت پرداختن </a:t>
            </a:r>
            <a:r>
              <a:rPr lang="fa-IR" sz="2500" b="1" dirty="0" smtClean="0">
                <a:cs typeface="MRT_Titr Collage" panose="00000400000000000000" pitchFamily="2" charset="-78"/>
              </a:rPr>
              <a:t>به موضوع رویه‌های جعلی</a:t>
            </a:r>
            <a:endParaRPr lang="fa-IR" sz="2500" dirty="0">
              <a:cs typeface="MRT_Titr Collage" panose="00000400000000000000" pitchFamily="2" charset="-78"/>
            </a:endParaRPr>
          </a:p>
        </p:txBody>
      </p:sp>
      <p:sp>
        <p:nvSpPr>
          <p:cNvPr id="3" name="Content Placeholder 2"/>
          <p:cNvSpPr>
            <a:spLocks noGrp="1"/>
          </p:cNvSpPr>
          <p:nvPr>
            <p:ph idx="1"/>
          </p:nvPr>
        </p:nvSpPr>
        <p:spPr>
          <a:xfrm>
            <a:off x="762000" y="963276"/>
            <a:ext cx="7543800" cy="4739045"/>
          </a:xfrm>
        </p:spPr>
        <p:txBody>
          <a:bodyPr>
            <a:normAutofit/>
          </a:bodyPr>
          <a:lstStyle/>
          <a:p>
            <a:pPr algn="just">
              <a:lnSpc>
                <a:spcPct val="160000"/>
              </a:lnSpc>
            </a:pPr>
            <a:r>
              <a:rPr lang="fa-IR" sz="1400" dirty="0" smtClean="0">
                <a:solidFill>
                  <a:srgbClr val="D26900"/>
                </a:solidFill>
                <a:latin typeface="Vazir" panose="020B0603030804020204" pitchFamily="34" charset="-78"/>
                <a:cs typeface="Vazir" panose="020B0603030804020204" pitchFamily="34" charset="-78"/>
              </a:rPr>
              <a:t>پیروی برخی کنش‌گران جامعه مدنی از </a:t>
            </a:r>
            <a:r>
              <a:rPr lang="fa-IR" sz="1400" dirty="0">
                <a:solidFill>
                  <a:srgbClr val="D26900"/>
                </a:solidFill>
                <a:latin typeface="Vazir" panose="020B0603030804020204" pitchFamily="34" charset="-78"/>
                <a:cs typeface="Vazir" panose="020B0603030804020204" pitchFamily="34" charset="-78"/>
              </a:rPr>
              <a:t>رویه‌های </a:t>
            </a:r>
            <a:r>
              <a:rPr lang="fa-IR" sz="1400" dirty="0" smtClean="0">
                <a:solidFill>
                  <a:srgbClr val="D26900"/>
                </a:solidFill>
                <a:latin typeface="Vazir" panose="020B0603030804020204" pitchFamily="34" charset="-78"/>
                <a:cs typeface="Vazir" panose="020B0603030804020204" pitchFamily="34" charset="-78"/>
              </a:rPr>
              <a:t>جعلی؛ </a:t>
            </a:r>
            <a:endParaRPr lang="en-US" sz="1400" dirty="0" smtClean="0">
              <a:solidFill>
                <a:srgbClr val="D26900"/>
              </a:solidFill>
              <a:latin typeface="Vazir" panose="020B0603030804020204" pitchFamily="34" charset="-78"/>
              <a:cs typeface="Vazir" panose="020B0603030804020204" pitchFamily="34" charset="-78"/>
            </a:endParaRPr>
          </a:p>
          <a:p>
            <a:pPr marL="0" indent="0" algn="just">
              <a:lnSpc>
                <a:spcPct val="160000"/>
              </a:lnSpc>
              <a:buNone/>
            </a:pPr>
            <a:r>
              <a:rPr lang="fa-IR" sz="1400" dirty="0" smtClean="0">
                <a:latin typeface="Vazir" panose="020B0603030804020204" pitchFamily="34" charset="-78"/>
                <a:cs typeface="Vazir" panose="020B0603030804020204" pitchFamily="34" charset="-78"/>
              </a:rPr>
              <a:t>مشروعیت و مقبولیت این افراد در جامعه و ماهیت فعالیت‌های داوطلبانه، حمایتی و سازنده‌ای که انجام می‌دهند، با پیروی از رویه‌های جعلی باعث انحراف بزرگی از معیارها و فلسفه اصیل کنش‌گری و کار داوطلبانه می‌شود. به طوری که امروز شاهد هستیم، در نهایت حتی با وجود ده‌ها دانشگاه، صد‌ها تحصیلکرده و هزاران داوطلب، همچنان مسائل پابرجا هستند، استمرار دارند و روز به روز مسائل جدیدی به مسائل قبلی اضافه می‌شود. </a:t>
            </a:r>
          </a:p>
          <a:p>
            <a:pPr marL="0" indent="0" algn="just">
              <a:lnSpc>
                <a:spcPct val="160000"/>
              </a:lnSpc>
              <a:buNone/>
            </a:pPr>
            <a:r>
              <a:rPr lang="fa-IR" sz="1400" dirty="0" smtClean="0">
                <a:latin typeface="Vazir" panose="020B0603030804020204" pitchFamily="34" charset="-78"/>
                <a:cs typeface="Vazir" panose="020B0603030804020204" pitchFamily="34" charset="-78"/>
              </a:rPr>
              <a:t>به عبارت دیگر نگرانی اصلی در پیروی از رویه‌های جعلی و گسترش آن توسط این افراد است. چون منجر به شدت گرفتن ایجاد </a:t>
            </a:r>
            <a:r>
              <a:rPr lang="fa-IR" sz="1400" dirty="0">
                <a:latin typeface="Vazir" panose="020B0603030804020204" pitchFamily="34" charset="-78"/>
                <a:cs typeface="Vazir" panose="020B0603030804020204" pitchFamily="34" charset="-78"/>
              </a:rPr>
              <a:t>و </a:t>
            </a:r>
            <a:r>
              <a:rPr lang="fa-IR" sz="1400" dirty="0" smtClean="0">
                <a:latin typeface="Vazir" panose="020B0603030804020204" pitchFamily="34" charset="-78"/>
                <a:cs typeface="Vazir" panose="020B0603030804020204" pitchFamily="34" charset="-78"/>
              </a:rPr>
              <a:t>ترویج آفت‌های اجتماعی مانند </a:t>
            </a:r>
            <a:r>
              <a:rPr lang="fa-IR" sz="1400" b="1" dirty="0">
                <a:solidFill>
                  <a:srgbClr val="D26900"/>
                </a:solidFill>
                <a:latin typeface="Vazir" panose="020B0603030804020204" pitchFamily="34" charset="-78"/>
                <a:cs typeface="Vazir" panose="020B0603030804020204" pitchFamily="34" charset="-78"/>
              </a:rPr>
              <a:t>“دور باطل”، “ساده انگاری”، “ساده </a:t>
            </a:r>
            <a:r>
              <a:rPr lang="fa-IR" sz="1400" b="1" dirty="0" smtClean="0">
                <a:solidFill>
                  <a:srgbClr val="D26900"/>
                </a:solidFill>
                <a:latin typeface="Vazir" panose="020B0603030804020204" pitchFamily="34" charset="-78"/>
                <a:cs typeface="Vazir" panose="020B0603030804020204" pitchFamily="34" charset="-78"/>
              </a:rPr>
              <a:t>سازی مسائل” </a:t>
            </a:r>
            <a:r>
              <a:rPr lang="fa-IR" sz="1400" b="1" dirty="0">
                <a:solidFill>
                  <a:srgbClr val="D26900"/>
                </a:solidFill>
                <a:latin typeface="Vazir" panose="020B0603030804020204" pitchFamily="34" charset="-78"/>
                <a:cs typeface="Vazir" panose="020B0603030804020204" pitchFamily="34" charset="-78"/>
              </a:rPr>
              <a:t>و “سطحی نگری</a:t>
            </a:r>
            <a:r>
              <a:rPr lang="fa-IR" sz="1400" b="1" dirty="0" smtClean="0">
                <a:solidFill>
                  <a:srgbClr val="D26900"/>
                </a:solidFill>
                <a:latin typeface="Vazir" panose="020B0603030804020204" pitchFamily="34" charset="-78"/>
                <a:cs typeface="Vazir" panose="020B0603030804020204" pitchFamily="34" charset="-78"/>
              </a:rPr>
              <a:t>”، </a:t>
            </a:r>
            <a:r>
              <a:rPr lang="fa-IR" sz="1400" dirty="0">
                <a:latin typeface="Vazir" panose="020B0603030804020204" pitchFamily="34" charset="-78"/>
                <a:cs typeface="Vazir" panose="020B0603030804020204" pitchFamily="34" charset="-78"/>
              </a:rPr>
              <a:t>در </a:t>
            </a:r>
            <a:r>
              <a:rPr lang="fa-IR" sz="1400" dirty="0" smtClean="0">
                <a:latin typeface="Vazir" panose="020B0603030804020204" pitchFamily="34" charset="-78"/>
                <a:cs typeface="Vazir" panose="020B0603030804020204" pitchFamily="34" charset="-78"/>
              </a:rPr>
              <a:t>مواجهه با مسائل </a:t>
            </a:r>
            <a:r>
              <a:rPr lang="fa-IR" sz="1400" dirty="0">
                <a:latin typeface="Vazir" panose="020B0603030804020204" pitchFamily="34" charset="-78"/>
                <a:cs typeface="Vazir" panose="020B0603030804020204" pitchFamily="34" charset="-78"/>
              </a:rPr>
              <a:t>و معضلات اجتماعی و </a:t>
            </a:r>
            <a:r>
              <a:rPr lang="fa-IR" sz="1400" dirty="0" smtClean="0">
                <a:latin typeface="Vazir" panose="020B0603030804020204" pitchFamily="34" charset="-78"/>
                <a:cs typeface="Vazir" panose="020B0603030804020204" pitchFamily="34" charset="-78"/>
              </a:rPr>
              <a:t>محیط‌زیستی می‌شود و این امر نتیجه‌ای جز استمرار مسئله، تشدید بحران و گسترش آن ندارد.</a:t>
            </a:r>
            <a:endParaRPr lang="fa-IR" sz="1400" dirty="0">
              <a:latin typeface="Vazir" panose="020B0603030804020204" pitchFamily="34" charset="-78"/>
              <a:cs typeface="Vazir" panose="020B0603030804020204" pitchFamily="34" charset="-78"/>
            </a:endParaRPr>
          </a:p>
          <a:p>
            <a:pPr algn="just">
              <a:lnSpc>
                <a:spcPct val="170000"/>
              </a:lnSpc>
            </a:pPr>
            <a:r>
              <a:rPr lang="fa-IR" sz="1400" dirty="0" smtClean="0">
                <a:latin typeface="Vazir" panose="020B0603030804020204" pitchFamily="34" charset="-78"/>
                <a:cs typeface="Vazir" panose="020B0603030804020204" pitchFamily="34" charset="-78"/>
              </a:rPr>
              <a:t>رویه‌های جعلی در جامعه باعث از بین رفتن </a:t>
            </a:r>
            <a:r>
              <a:rPr lang="fa-IR" sz="1400" b="1" dirty="0">
                <a:solidFill>
                  <a:srgbClr val="D26900"/>
                </a:solidFill>
                <a:latin typeface="Vazir" panose="020B0603030804020204" pitchFamily="34" charset="-78"/>
                <a:cs typeface="Vazir" panose="020B0603030804020204" pitchFamily="34" charset="-78"/>
              </a:rPr>
              <a:t>سرمایه‌های </a:t>
            </a:r>
            <a:r>
              <a:rPr lang="fa-IR" sz="1400" b="1" dirty="0" smtClean="0">
                <a:solidFill>
                  <a:srgbClr val="D26900"/>
                </a:solidFill>
                <a:latin typeface="Vazir" panose="020B0603030804020204" pitchFamily="34" charset="-78"/>
                <a:cs typeface="Vazir" panose="020B0603030804020204" pitchFamily="34" charset="-78"/>
              </a:rPr>
              <a:t>اجتماعی، منافع عمومی، منابع ملی، فرصت‌ها </a:t>
            </a:r>
            <a:r>
              <a:rPr lang="fa-IR" sz="1400" b="1" dirty="0">
                <a:solidFill>
                  <a:srgbClr val="D26900"/>
                </a:solidFill>
                <a:latin typeface="Vazir" panose="020B0603030804020204" pitchFamily="34" charset="-78"/>
                <a:cs typeface="Vazir" panose="020B0603030804020204" pitchFamily="34" charset="-78"/>
              </a:rPr>
              <a:t>و تاثیر منفی بر </a:t>
            </a:r>
            <a:r>
              <a:rPr lang="fa-IR" sz="1400" b="1" dirty="0" smtClean="0">
                <a:solidFill>
                  <a:srgbClr val="D26900"/>
                </a:solidFill>
                <a:latin typeface="Vazir" panose="020B0603030804020204" pitchFamily="34" charset="-78"/>
                <a:cs typeface="Vazir" panose="020B0603030804020204" pitchFamily="34" charset="-78"/>
              </a:rPr>
              <a:t>افکار </a:t>
            </a:r>
            <a:r>
              <a:rPr lang="fa-IR" sz="1400" b="1" dirty="0">
                <a:solidFill>
                  <a:srgbClr val="D26900"/>
                </a:solidFill>
                <a:latin typeface="Vazir" panose="020B0603030804020204" pitchFamily="34" charset="-78"/>
                <a:cs typeface="Vazir" panose="020B0603030804020204" pitchFamily="34" charset="-78"/>
              </a:rPr>
              <a:t>و اعتماد </a:t>
            </a:r>
            <a:r>
              <a:rPr lang="fa-IR" sz="1400" b="1" dirty="0" smtClean="0">
                <a:solidFill>
                  <a:srgbClr val="D26900"/>
                </a:solidFill>
                <a:latin typeface="Vazir" panose="020B0603030804020204" pitchFamily="34" charset="-78"/>
                <a:cs typeface="Vazir" panose="020B0603030804020204" pitchFamily="34" charset="-78"/>
              </a:rPr>
              <a:t>عمومی</a:t>
            </a:r>
            <a:r>
              <a:rPr lang="fa-IR" sz="1400" dirty="0" smtClean="0">
                <a:latin typeface="Vazir" panose="020B0603030804020204" pitchFamily="34" charset="-78"/>
                <a:cs typeface="Vazir" panose="020B0603030804020204" pitchFamily="34" charset="-78"/>
              </a:rPr>
              <a:t> شده و در سطح کلان باعث </a:t>
            </a:r>
            <a:r>
              <a:rPr lang="fa-IR" sz="1400" b="1" dirty="0" smtClean="0">
                <a:solidFill>
                  <a:srgbClr val="D26900"/>
                </a:solidFill>
                <a:latin typeface="Vazir" panose="020B0603030804020204" pitchFamily="34" charset="-78"/>
                <a:cs typeface="Vazir" panose="020B0603030804020204" pitchFamily="34" charset="-78"/>
              </a:rPr>
              <a:t>از بین رفتن تاب‌آوری و </a:t>
            </a:r>
            <a:r>
              <a:rPr lang="fa-IR" sz="1400" b="1" dirty="0">
                <a:solidFill>
                  <a:srgbClr val="D26900"/>
                </a:solidFill>
                <a:latin typeface="Vazir" panose="020B0603030804020204" pitchFamily="34" charset="-78"/>
                <a:cs typeface="Vazir" panose="020B0603030804020204" pitchFamily="34" charset="-78"/>
              </a:rPr>
              <a:t>پایداری سرزمین،</a:t>
            </a:r>
            <a:r>
              <a:rPr lang="fa-IR" sz="1400" dirty="0">
                <a:latin typeface="Vazir" panose="020B0603030804020204" pitchFamily="34" charset="-78"/>
                <a:cs typeface="Vazir" panose="020B0603030804020204" pitchFamily="34" charset="-78"/>
              </a:rPr>
              <a:t> </a:t>
            </a:r>
            <a:r>
              <a:rPr lang="fa-IR" sz="1400" dirty="0" smtClean="0">
                <a:latin typeface="Vazir" panose="020B0603030804020204" pitchFamily="34" charset="-78"/>
                <a:cs typeface="Vazir" panose="020B0603030804020204" pitchFamily="34" charset="-78"/>
              </a:rPr>
              <a:t>می‌شود. </a:t>
            </a:r>
            <a:endParaRPr lang="fa-IR" sz="1400" dirty="0">
              <a:latin typeface="Vazir" panose="020B0603030804020204" pitchFamily="34" charset="-78"/>
              <a:cs typeface="Vazir" panose="020B0603030804020204" pitchFamily="34" charset="-78"/>
            </a:endParaRPr>
          </a:p>
        </p:txBody>
      </p:sp>
      <p:sp>
        <p:nvSpPr>
          <p:cNvPr id="4" name="TextBox 3"/>
          <p:cNvSpPr txBox="1"/>
          <p:nvPr/>
        </p:nvSpPr>
        <p:spPr>
          <a:xfrm>
            <a:off x="762000" y="6172200"/>
            <a:ext cx="7543800" cy="461665"/>
          </a:xfrm>
          <a:prstGeom prst="rect">
            <a:avLst/>
          </a:prstGeom>
          <a:noFill/>
        </p:spPr>
        <p:txBody>
          <a:bodyPr wrap="square" rtlCol="1">
            <a:spAutoFit/>
          </a:bodyPr>
          <a:lstStyle/>
          <a:p>
            <a:r>
              <a:rPr lang="en-US" dirty="0" smtClean="0"/>
              <a:t>Instagram: @gich.ir                    </a:t>
            </a:r>
            <a:r>
              <a:rPr lang="en-US" sz="1400" dirty="0" smtClean="0"/>
              <a:t>w</a:t>
            </a:r>
            <a:r>
              <a:rPr lang="en-US" sz="1400" dirty="0"/>
              <a:t>w</a:t>
            </a:r>
            <a:r>
              <a:rPr lang="en-US" sz="1400" dirty="0" smtClean="0"/>
              <a:t>w.</a:t>
            </a:r>
            <a:r>
              <a:rPr lang="en-US" sz="2400" dirty="0" smtClean="0"/>
              <a:t>gich.ir </a:t>
            </a:r>
            <a:r>
              <a:rPr lang="en-US" dirty="0" smtClean="0"/>
              <a:t>                       Telegram: @</a:t>
            </a:r>
            <a:r>
              <a:rPr lang="en-US" dirty="0" err="1" smtClean="0"/>
              <a:t>gicher</a:t>
            </a:r>
            <a:endParaRPr lang="fa-IR" dirty="0"/>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Tree>
    <p:extLst>
      <p:ext uri="{BB962C8B-B14F-4D97-AF65-F5344CB8AC3E}">
        <p14:creationId xmlns:p14="http://schemas.microsoft.com/office/powerpoint/2010/main" val="28125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22" y="381000"/>
            <a:ext cx="7532077" cy="506868"/>
          </a:xfrm>
        </p:spPr>
        <p:txBody>
          <a:bodyPr>
            <a:normAutofit/>
          </a:bodyPr>
          <a:lstStyle/>
          <a:p>
            <a:pPr algn="ctr"/>
            <a:r>
              <a:rPr lang="fa-IR" sz="2500" dirty="0" smtClean="0">
                <a:cs typeface="MRT_Titr Collage" panose="00000400000000000000" pitchFamily="2" charset="-78"/>
              </a:rPr>
              <a:t>ویژگی‌ رویه‌های جعلی</a:t>
            </a:r>
            <a:endParaRPr lang="en-US" sz="2500" dirty="0">
              <a:cs typeface="MRT_Titr Collage" panose="00000400000000000000" pitchFamily="2" charset="-78"/>
            </a:endParaRPr>
          </a:p>
        </p:txBody>
      </p:sp>
      <p:sp>
        <p:nvSpPr>
          <p:cNvPr id="5" name="TextBox 4"/>
          <p:cNvSpPr txBox="1"/>
          <p:nvPr/>
        </p:nvSpPr>
        <p:spPr>
          <a:xfrm>
            <a:off x="746368" y="1066800"/>
            <a:ext cx="7546731" cy="4185761"/>
          </a:xfrm>
          <a:prstGeom prst="rect">
            <a:avLst/>
          </a:prstGeom>
          <a:noFill/>
        </p:spPr>
        <p:txBody>
          <a:bodyPr wrap="square" numCol="1" rtlCol="0">
            <a:spAutoFit/>
          </a:bodyPr>
          <a:lstStyle/>
          <a:p>
            <a:pPr marL="342900" indent="-342900" algn="r" rtl="1">
              <a:lnSpc>
                <a:spcPct val="200000"/>
              </a:lnSpc>
              <a:buAutoNum type="arabicPeriod"/>
            </a:pPr>
            <a:r>
              <a:rPr lang="fa-IR" sz="1400" dirty="0" smtClean="0">
                <a:latin typeface="Vazir" panose="020B0603030804020204" pitchFamily="34" charset="-78"/>
                <a:cs typeface="Vazir" panose="020B0603030804020204" pitchFamily="34" charset="-78"/>
              </a:rPr>
              <a:t>در فعالیت‌ها محیط‌زیستی طوری مطرح می‌شود که گویا </a:t>
            </a:r>
            <a:r>
              <a:rPr lang="fa-IR" sz="1400" b="1" dirty="0" smtClean="0">
                <a:solidFill>
                  <a:srgbClr val="D26900"/>
                </a:solidFill>
                <a:latin typeface="Vazir" panose="020B0603030804020204" pitchFamily="34" charset="-78"/>
                <a:cs typeface="Vazir" panose="020B0603030804020204" pitchFamily="34" charset="-78"/>
              </a:rPr>
              <a:t>راه حل یک بحران یا مسئله </a:t>
            </a:r>
            <a:r>
              <a:rPr lang="fa-IR" sz="1400" dirty="0" smtClean="0">
                <a:latin typeface="Vazir" panose="020B0603030804020204" pitchFamily="34" charset="-78"/>
                <a:cs typeface="Vazir" panose="020B0603030804020204" pitchFamily="34" charset="-78"/>
              </a:rPr>
              <a:t>است.</a:t>
            </a:r>
          </a:p>
          <a:p>
            <a:pPr marL="342900" indent="-342900" algn="r" rtl="1">
              <a:lnSpc>
                <a:spcPct val="200000"/>
              </a:lnSpc>
              <a:buAutoNum type="arabicPeriod"/>
            </a:pPr>
            <a:r>
              <a:rPr lang="fa-IR" sz="1400" dirty="0" smtClean="0">
                <a:latin typeface="Vazir" panose="020B0603030804020204" pitchFamily="34" charset="-78"/>
                <a:cs typeface="Vazir" panose="020B0603030804020204" pitchFamily="34" charset="-78"/>
              </a:rPr>
              <a:t>در آن ادعایی وجود دارد که </a:t>
            </a:r>
            <a:r>
              <a:rPr lang="fa-IR" sz="1400" b="1" dirty="0" smtClean="0">
                <a:solidFill>
                  <a:srgbClr val="D26900"/>
                </a:solidFill>
                <a:latin typeface="Vazir" panose="020B0603030804020204" pitchFamily="34" charset="-78"/>
                <a:cs typeface="Vazir" panose="020B0603030804020204" pitchFamily="34" charset="-78"/>
              </a:rPr>
              <a:t>فاقد منبع معتبر و مبنای علمی </a:t>
            </a:r>
            <a:r>
              <a:rPr lang="fa-IR" sz="1400" dirty="0" smtClean="0">
                <a:latin typeface="Vazir" panose="020B0603030804020204" pitchFamily="34" charset="-78"/>
                <a:cs typeface="Vazir" panose="020B0603030804020204" pitchFamily="34" charset="-78"/>
              </a:rPr>
              <a:t>است.</a:t>
            </a:r>
          </a:p>
          <a:p>
            <a:pPr marL="342900" indent="-342900" algn="r" rtl="1">
              <a:lnSpc>
                <a:spcPct val="200000"/>
              </a:lnSpc>
              <a:buAutoNum type="arabicPeriod"/>
            </a:pPr>
            <a:r>
              <a:rPr lang="fa-IR" sz="1400" b="1" dirty="0" smtClean="0">
                <a:solidFill>
                  <a:srgbClr val="D26900"/>
                </a:solidFill>
                <a:latin typeface="Vazir" panose="020B0603030804020204" pitchFamily="34" charset="-78"/>
                <a:cs typeface="Vazir" panose="020B0603030804020204" pitchFamily="34" charset="-78"/>
              </a:rPr>
              <a:t>فاقد استدلال منطقی </a:t>
            </a:r>
            <a:r>
              <a:rPr lang="fa-IR" sz="1400" dirty="0" smtClean="0">
                <a:latin typeface="Vazir" panose="020B0603030804020204" pitchFamily="34" charset="-78"/>
                <a:cs typeface="Vazir" panose="020B0603030804020204" pitchFamily="34" charset="-78"/>
              </a:rPr>
              <a:t>قوی بوده و بیشتر </a:t>
            </a:r>
            <a:r>
              <a:rPr lang="fa-IR" sz="1400" b="1" dirty="0" smtClean="0">
                <a:solidFill>
                  <a:srgbClr val="D26900"/>
                </a:solidFill>
                <a:latin typeface="Vazir" panose="020B0603030804020204" pitchFamily="34" charset="-78"/>
                <a:cs typeface="Vazir" panose="020B0603030804020204" pitchFamily="34" charset="-78"/>
              </a:rPr>
              <a:t>احساسی</a:t>
            </a:r>
            <a:r>
              <a:rPr lang="fa-IR" sz="1200" dirty="0" smtClean="0">
                <a:solidFill>
                  <a:srgbClr val="D26900"/>
                </a:solidFill>
                <a:latin typeface="Vazir" panose="020B0603030804020204" pitchFamily="34" charset="-78"/>
                <a:cs typeface="Vazir" panose="020B0603030804020204" pitchFamily="34" charset="-78"/>
              </a:rPr>
              <a:t> </a:t>
            </a:r>
            <a:r>
              <a:rPr lang="fa-IR" sz="1400" dirty="0" smtClean="0">
                <a:latin typeface="Vazir" panose="020B0603030804020204" pitchFamily="34" charset="-78"/>
                <a:cs typeface="Vazir" panose="020B0603030804020204" pitchFamily="34" charset="-78"/>
              </a:rPr>
              <a:t>است.</a:t>
            </a:r>
          </a:p>
          <a:p>
            <a:pPr marL="342900" indent="-342900" algn="r" rtl="1">
              <a:lnSpc>
                <a:spcPct val="200000"/>
              </a:lnSpc>
              <a:buAutoNum type="arabicPeriod"/>
            </a:pPr>
            <a:r>
              <a:rPr lang="fa-IR" sz="1400" b="1" dirty="0" smtClean="0">
                <a:solidFill>
                  <a:srgbClr val="D26900"/>
                </a:solidFill>
                <a:latin typeface="Vazir" panose="020B0603030804020204" pitchFamily="34" charset="-78"/>
                <a:cs typeface="Vazir" panose="020B0603030804020204" pitchFamily="34" charset="-78"/>
              </a:rPr>
              <a:t>مبانی </a:t>
            </a:r>
            <a:r>
              <a:rPr lang="fa-IR" sz="1400" b="1" dirty="0">
                <a:solidFill>
                  <a:srgbClr val="D26900"/>
                </a:solidFill>
                <a:latin typeface="Vazir" panose="020B0603030804020204" pitchFamily="34" charset="-78"/>
                <a:cs typeface="Vazir" panose="020B0603030804020204" pitchFamily="34" charset="-78"/>
              </a:rPr>
              <a:t>علمی و اخلاقی، فلسفی و </a:t>
            </a:r>
            <a:r>
              <a:rPr lang="fa-IR" sz="1400" b="1" dirty="0" smtClean="0">
                <a:solidFill>
                  <a:srgbClr val="D26900"/>
                </a:solidFill>
                <a:latin typeface="Vazir" panose="020B0603030804020204" pitchFamily="34" charset="-78"/>
                <a:cs typeface="Vazir" panose="020B0603030804020204" pitchFamily="34" charset="-78"/>
              </a:rPr>
              <a:t>اصولی چاشنی </a:t>
            </a:r>
            <a:r>
              <a:rPr lang="fa-IR" sz="1400" dirty="0" smtClean="0">
                <a:latin typeface="Vazir" panose="020B0603030804020204" pitchFamily="34" charset="-78"/>
                <a:cs typeface="Vazir" panose="020B0603030804020204" pitchFamily="34" charset="-78"/>
              </a:rPr>
              <a:t>رویه‌های جعلی هستند، نه پایه و اساس آن.</a:t>
            </a:r>
          </a:p>
          <a:p>
            <a:pPr marL="342900" indent="-342900" algn="r" rtl="1">
              <a:lnSpc>
                <a:spcPct val="200000"/>
              </a:lnSpc>
              <a:buAutoNum type="arabicPeriod"/>
            </a:pPr>
            <a:r>
              <a:rPr lang="fa-IR" sz="1400" dirty="0" smtClean="0">
                <a:latin typeface="Vazir" panose="020B0603030804020204" pitchFamily="34" charset="-78"/>
                <a:cs typeface="Vazir" panose="020B0603030804020204" pitchFamily="34" charset="-78"/>
              </a:rPr>
              <a:t>رویه‌ جعلی ممکن است </a:t>
            </a:r>
            <a:r>
              <a:rPr lang="fa-IR" sz="1400" b="1" dirty="0" smtClean="0">
                <a:solidFill>
                  <a:srgbClr val="D26900"/>
                </a:solidFill>
                <a:latin typeface="Vazir" panose="020B0603030804020204" pitchFamily="34" charset="-78"/>
                <a:cs typeface="Vazir" panose="020B0603030804020204" pitchFamily="34" charset="-78"/>
              </a:rPr>
              <a:t>یک فکر و ایده نو یا قدیمی </a:t>
            </a:r>
            <a:r>
              <a:rPr lang="fa-IR" sz="1400" dirty="0" smtClean="0">
                <a:latin typeface="Vazir" panose="020B0603030804020204" pitchFamily="34" charset="-78"/>
                <a:cs typeface="Vazir" panose="020B0603030804020204" pitchFamily="34" charset="-78"/>
              </a:rPr>
              <a:t>باشد. (اما الزاما کاربردی و نتیجه مثبت ندارد.)</a:t>
            </a:r>
          </a:p>
          <a:p>
            <a:pPr marL="342900" indent="-342900" algn="r" rtl="1">
              <a:lnSpc>
                <a:spcPct val="200000"/>
              </a:lnSpc>
              <a:buAutoNum type="arabicPeriod"/>
            </a:pPr>
            <a:r>
              <a:rPr lang="fa-IR" sz="1400" b="1" dirty="0" smtClean="0">
                <a:solidFill>
                  <a:srgbClr val="D26900"/>
                </a:solidFill>
                <a:latin typeface="Vazir" panose="020B0603030804020204" pitchFamily="34" charset="-78"/>
                <a:cs typeface="Vazir" panose="020B0603030804020204" pitchFamily="34" charset="-78"/>
              </a:rPr>
              <a:t>منبع انتشار فراخوان رویه جعلی </a:t>
            </a:r>
            <a:r>
              <a:rPr lang="fa-IR" sz="1400" dirty="0" smtClean="0">
                <a:latin typeface="Vazir" panose="020B0603030804020204" pitchFamily="34" charset="-78"/>
                <a:cs typeface="Vazir" panose="020B0603030804020204" pitchFamily="34" charset="-78"/>
              </a:rPr>
              <a:t>دو حالت دارد، </a:t>
            </a:r>
            <a:r>
              <a:rPr lang="fa-IR" sz="1400" b="1" dirty="0" smtClean="0">
                <a:solidFill>
                  <a:srgbClr val="D26900"/>
                </a:solidFill>
                <a:latin typeface="Vazir" panose="020B0603030804020204" pitchFamily="34" charset="-78"/>
                <a:cs typeface="Vazir" panose="020B0603030804020204" pitchFamily="34" charset="-78"/>
              </a:rPr>
              <a:t>نخست افراد و گروه‌های شناخته‌ شده </a:t>
            </a:r>
            <a:r>
              <a:rPr lang="fa-IR" sz="1400" dirty="0" smtClean="0">
                <a:latin typeface="Vazir" panose="020B0603030804020204" pitchFamily="34" charset="-78"/>
                <a:cs typeface="Vazir" panose="020B0603030804020204" pitchFamily="34" charset="-78"/>
              </a:rPr>
              <a:t>که رسما یک رویه جعلی را تحقق اهداف و تامین منافع خود </a:t>
            </a:r>
            <a:r>
              <a:rPr lang="fa-IR" sz="1200" dirty="0" smtClean="0">
                <a:latin typeface="Vazir" panose="020B0603030804020204" pitchFamily="34" charset="-78"/>
                <a:cs typeface="Vazir" panose="020B0603030804020204" pitchFamily="34" charset="-78"/>
              </a:rPr>
              <a:t>(به قیمت گسترش معضل)</a:t>
            </a:r>
            <a:r>
              <a:rPr lang="fa-IR" sz="1400" dirty="0" smtClean="0">
                <a:latin typeface="Vazir" panose="020B0603030804020204" pitchFamily="34" charset="-78"/>
                <a:cs typeface="Vazir" panose="020B0603030804020204" pitchFamily="34" charset="-78"/>
              </a:rPr>
              <a:t>، راه‌اندازی می‌کنند. </a:t>
            </a:r>
            <a:r>
              <a:rPr lang="fa-IR" sz="1400" b="1" dirty="0" smtClean="0">
                <a:solidFill>
                  <a:srgbClr val="D26900"/>
                </a:solidFill>
                <a:latin typeface="Vazir" panose="020B0603030804020204" pitchFamily="34" charset="-78"/>
                <a:cs typeface="Vazir" panose="020B0603030804020204" pitchFamily="34" charset="-78"/>
              </a:rPr>
              <a:t>دوم فراخوان‌ رویه‌های جعلی که منبع آن مشخص نیست</a:t>
            </a:r>
            <a:r>
              <a:rPr lang="fa-IR" sz="1400" dirty="0" smtClean="0">
                <a:latin typeface="Vazir" panose="020B0603030804020204" pitchFamily="34" charset="-78"/>
                <a:cs typeface="Vazir" panose="020B0603030804020204" pitchFamily="34" charset="-78"/>
              </a:rPr>
              <a:t> و کشف نیت و هدف راه‌اندازی آن رویه جعلی زحمت بیشتری دارد.</a:t>
            </a:r>
          </a:p>
          <a:p>
            <a:pPr marL="342900" indent="-342900" algn="r" rtl="1">
              <a:buAutoNum type="arabicPeriod"/>
            </a:pPr>
            <a:endParaRPr lang="en-US" sz="1400" b="1" dirty="0">
              <a:latin typeface="Vazir" panose="020B0603030804020204" pitchFamily="34" charset="-78"/>
              <a:cs typeface="Vazir" panose="020B0603030804020204" pitchFamily="34" charset="-78"/>
            </a:endParaRPr>
          </a:p>
        </p:txBody>
      </p:sp>
      <p:sp>
        <p:nvSpPr>
          <p:cNvPr id="6" name="TextBox 5"/>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7" name="TextBox 6"/>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Tree>
    <p:extLst>
      <p:ext uri="{BB962C8B-B14F-4D97-AF65-F5344CB8AC3E}">
        <p14:creationId xmlns:p14="http://schemas.microsoft.com/office/powerpoint/2010/main" val="133164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542"/>
            <a:ext cx="7543800" cy="629365"/>
          </a:xfrm>
        </p:spPr>
        <p:txBody>
          <a:bodyPr>
            <a:noAutofit/>
          </a:bodyPr>
          <a:lstStyle/>
          <a:p>
            <a:pPr algn="ctr"/>
            <a:r>
              <a:rPr lang="fa-IR" sz="2500" dirty="0" smtClean="0">
                <a:cs typeface="B Titr" panose="00000700000000000000" pitchFamily="2" charset="-78"/>
              </a:rPr>
              <a:t>پدیدآورندگان رویه‌های جعلی</a:t>
            </a:r>
            <a:endParaRPr lang="en-US" sz="2500" dirty="0">
              <a:cs typeface="B Titr" panose="00000700000000000000" pitchFamily="2" charset="-78"/>
            </a:endParaRPr>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7" name="TextBox 6"/>
          <p:cNvSpPr txBox="1"/>
          <p:nvPr/>
        </p:nvSpPr>
        <p:spPr>
          <a:xfrm>
            <a:off x="768350" y="1207118"/>
            <a:ext cx="7531100" cy="4016484"/>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fa-IR" sz="1400" dirty="0" smtClean="0">
                <a:latin typeface="Vazir" panose="020B0603030804020204" pitchFamily="34" charset="-78"/>
                <a:cs typeface="Vazir" panose="020B0603030804020204" pitchFamily="34" charset="-78"/>
              </a:rPr>
              <a:t>برخی از ویژگی‌های یک کنش‌گر محیط‌زیست شامل </a:t>
            </a:r>
            <a:r>
              <a:rPr lang="fa-IR" sz="1600" b="1" dirty="0" smtClean="0">
                <a:latin typeface="Vazir" panose="020B0603030804020204" pitchFamily="34" charset="-78"/>
                <a:cs typeface="Vazir" panose="020B0603030804020204" pitchFamily="34" charset="-78"/>
              </a:rPr>
              <a:t>راستی و درستی، </a:t>
            </a:r>
            <a:r>
              <a:rPr lang="fa-IR" sz="1400" b="1" dirty="0" smtClean="0">
                <a:solidFill>
                  <a:srgbClr val="D26900"/>
                </a:solidFill>
                <a:latin typeface="Vazir" panose="020B0603030804020204" pitchFamily="34" charset="-78"/>
                <a:cs typeface="Vazir" panose="020B0603030804020204" pitchFamily="34" charset="-78"/>
              </a:rPr>
              <a:t>بی‌طرفی و انصاف، پیگیری و استمرار، تحقیق و تفحص، حضور و مشارکت، منعطف و پویایی </a:t>
            </a:r>
            <a:r>
              <a:rPr lang="fa-IR" sz="1400" dirty="0" smtClean="0">
                <a:latin typeface="Vazir" panose="020B0603030804020204" pitchFamily="34" charset="-78"/>
                <a:cs typeface="Vazir" panose="020B0603030804020204" pitchFamily="34" charset="-78"/>
              </a:rPr>
              <a:t>است.</a:t>
            </a:r>
          </a:p>
          <a:p>
            <a:pPr marL="285750" indent="-285750" algn="r" rtl="1">
              <a:lnSpc>
                <a:spcPct val="150000"/>
              </a:lnSpc>
              <a:buFont typeface="Arial" panose="020B0604020202020204" pitchFamily="34" charset="0"/>
              <a:buChar char="•"/>
            </a:pPr>
            <a:r>
              <a:rPr lang="fa-IR" sz="1400" dirty="0" smtClean="0">
                <a:latin typeface="Vazir" panose="020B0603030804020204" pitchFamily="34" charset="-78"/>
                <a:cs typeface="Vazir" panose="020B0603030804020204" pitchFamily="34" charset="-78"/>
              </a:rPr>
              <a:t>موضوعات و مسائل محیط‌زیستی به یک </a:t>
            </a:r>
            <a:r>
              <a:rPr lang="fa-IR" sz="1400" b="1" dirty="0" smtClean="0">
                <a:solidFill>
                  <a:srgbClr val="D26900"/>
                </a:solidFill>
                <a:latin typeface="Vazir" panose="020B0603030804020204" pitchFamily="34" charset="-78"/>
                <a:cs typeface="Vazir" panose="020B0603030804020204" pitchFamily="34" charset="-78"/>
              </a:rPr>
              <a:t>پیوست و توجیه زیبا و عامه پسند </a:t>
            </a:r>
            <a:r>
              <a:rPr lang="fa-IR" sz="1400" dirty="0" smtClean="0">
                <a:latin typeface="Vazir" panose="020B0603030804020204" pitchFamily="34" charset="-78"/>
                <a:cs typeface="Vazir" panose="020B0603030804020204" pitchFamily="34" charset="-78"/>
              </a:rPr>
              <a:t>تبدیل شده؛ به همین دلیل راهبرد اقتصادی برخی افراد (دولتی و آزاد) سواری گرفتن از اسب لنگ محیط‌زیست است. </a:t>
            </a:r>
          </a:p>
          <a:p>
            <a:pPr marL="285750" indent="-285750" algn="r" rtl="1">
              <a:lnSpc>
                <a:spcPct val="150000"/>
              </a:lnSpc>
              <a:buFont typeface="Arial" panose="020B0604020202020204" pitchFamily="34" charset="0"/>
              <a:buChar char="•"/>
            </a:pPr>
            <a:r>
              <a:rPr lang="fa-IR" sz="1400" dirty="0" smtClean="0">
                <a:latin typeface="Vazir" panose="020B0603030804020204" pitchFamily="34" charset="-78"/>
                <a:cs typeface="Vazir" panose="020B0603030804020204" pitchFamily="34" charset="-78"/>
              </a:rPr>
              <a:t>این افراد الزاما به دنبال بهبودی آن پای لنگ نبوده و نیستند، صرفا از مشروعیت و مقبولیت فراگیر موضوعات محیط‌زیستی، </a:t>
            </a:r>
            <a:r>
              <a:rPr lang="fa-IR" sz="1400" b="1" dirty="0" smtClean="0">
                <a:solidFill>
                  <a:srgbClr val="D26900"/>
                </a:solidFill>
                <a:latin typeface="Vazir" panose="020B0603030804020204" pitchFamily="34" charset="-78"/>
                <a:cs typeface="Vazir" panose="020B0603030804020204" pitchFamily="34" charset="-78"/>
              </a:rPr>
              <a:t>برای توسعه برند، شهرت و کسب منافع بیشتر </a:t>
            </a:r>
            <a:r>
              <a:rPr lang="fa-IR" sz="1400" dirty="0" smtClean="0">
                <a:latin typeface="Vazir" panose="020B0603030804020204" pitchFamily="34" charset="-78"/>
                <a:cs typeface="Vazir" panose="020B0603030804020204" pitchFamily="34" charset="-78"/>
              </a:rPr>
              <a:t>استفاده می‌کنند.</a:t>
            </a:r>
          </a:p>
          <a:p>
            <a:pPr marL="285750" indent="-285750" algn="r" rtl="1">
              <a:lnSpc>
                <a:spcPct val="150000"/>
              </a:lnSpc>
              <a:buFont typeface="Arial" panose="020B0604020202020204" pitchFamily="34" charset="0"/>
              <a:buChar char="•"/>
            </a:pPr>
            <a:r>
              <a:rPr lang="fa-IR" sz="1400" dirty="0" smtClean="0">
                <a:latin typeface="Vazir" panose="020B0603030804020204" pitchFamily="34" charset="-78"/>
                <a:cs typeface="Vazir" panose="020B0603030804020204" pitchFamily="34" charset="-78"/>
              </a:rPr>
              <a:t>چنین افرادی گاهی برای رسیدن به هدف خود، پیگیرانه و مستمر در عرصه حقیقی و مجازی محیط‌زیست تلاش می‌کنند، طوری که گاهی در باور عامه به یک فرد مقدس محیط‌زیستی تبدیل می‌شوند. در حالی که ایشان برخلاف چهره موجهی که از خود ارائه کرده‌اند، </a:t>
            </a:r>
            <a:r>
              <a:rPr lang="fa-IR" sz="1400" b="1" dirty="0" smtClean="0">
                <a:solidFill>
                  <a:srgbClr val="D26900"/>
                </a:solidFill>
                <a:latin typeface="Vazir" panose="020B0603030804020204" pitchFamily="34" charset="-78"/>
                <a:cs typeface="Vazir" panose="020B0603030804020204" pitchFamily="34" charset="-78"/>
              </a:rPr>
              <a:t>در پشت پرده همواره در حال طراحی و اجرای رویه‌هایی هستند</a:t>
            </a:r>
            <a:r>
              <a:rPr lang="fa-IR" sz="1400" dirty="0" smtClean="0">
                <a:latin typeface="Vazir" panose="020B0603030804020204" pitchFamily="34" charset="-78"/>
                <a:cs typeface="Vazir" panose="020B0603030804020204" pitchFamily="34" charset="-78"/>
              </a:rPr>
              <a:t> که برخی از آن‌ها جعلی است.</a:t>
            </a:r>
          </a:p>
          <a:p>
            <a:pPr marL="285750" indent="-285750" algn="r" rtl="1">
              <a:lnSpc>
                <a:spcPct val="150000"/>
              </a:lnSpc>
              <a:buFont typeface="Arial" panose="020B0604020202020204" pitchFamily="34" charset="0"/>
              <a:buChar char="•"/>
            </a:pPr>
            <a:endParaRPr lang="fa-IR" sz="1400" dirty="0" smtClean="0">
              <a:latin typeface="Vazir" panose="020B0603030804020204" pitchFamily="34" charset="-78"/>
              <a:cs typeface="Vazir" panose="020B0603030804020204" pitchFamily="34" charset="-78"/>
            </a:endParaRPr>
          </a:p>
          <a:p>
            <a:pPr marL="285750" indent="-285750" algn="r" rtl="1">
              <a:lnSpc>
                <a:spcPct val="150000"/>
              </a:lnSpc>
              <a:buFont typeface="Arial" panose="020B0604020202020204" pitchFamily="34" charset="0"/>
              <a:buChar char="•"/>
            </a:pPr>
            <a:endParaRPr lang="en-US" sz="1400"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1784519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304800"/>
            <a:ext cx="7543800" cy="457200"/>
          </a:xfrm>
        </p:spPr>
        <p:txBody>
          <a:bodyPr>
            <a:noAutofit/>
          </a:bodyPr>
          <a:lstStyle/>
          <a:p>
            <a:pPr algn="r"/>
            <a:r>
              <a:rPr lang="fa-IR" sz="2000" dirty="0" smtClean="0">
                <a:cs typeface="B Titr" panose="00000700000000000000" pitchFamily="2" charset="-78"/>
              </a:rPr>
              <a:t>پدیدآورندگان رویه‌های جعلی</a:t>
            </a:r>
            <a:endParaRPr lang="en-US" sz="2000" dirty="0">
              <a:cs typeface="B Titr" panose="00000700000000000000" pitchFamily="2" charset="-78"/>
            </a:endParaRPr>
          </a:p>
        </p:txBody>
      </p:sp>
      <p:sp>
        <p:nvSpPr>
          <p:cNvPr id="7" name="TextBox 6"/>
          <p:cNvSpPr txBox="1"/>
          <p:nvPr/>
        </p:nvSpPr>
        <p:spPr>
          <a:xfrm>
            <a:off x="838200" y="914400"/>
            <a:ext cx="7467600" cy="4939814"/>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برخی از این افراد به طور هوشمندانه برای خود یار وفادار جمع کرده، چنان که می‌بینیم </a:t>
            </a:r>
            <a:r>
              <a:rPr lang="fa-IR" sz="1400" b="1" dirty="0">
                <a:solidFill>
                  <a:srgbClr val="D26900"/>
                </a:solidFill>
                <a:latin typeface="Vazir" panose="020B0603030804020204" pitchFamily="34" charset="-78"/>
                <a:cs typeface="Vazir" panose="020B0603030804020204" pitchFamily="34" charset="-78"/>
              </a:rPr>
              <a:t>ناگهان یک موضوعی به شدت در فضای </a:t>
            </a:r>
            <a:r>
              <a:rPr lang="fa-IR" sz="1400" b="1" dirty="0" smtClean="0">
                <a:solidFill>
                  <a:srgbClr val="D26900"/>
                </a:solidFill>
                <a:latin typeface="Vazir" panose="020B0603030804020204" pitchFamily="34" charset="-78"/>
                <a:cs typeface="Vazir" panose="020B0603030804020204" pitchFamily="34" charset="-78"/>
              </a:rPr>
              <a:t>مجازی </a:t>
            </a:r>
            <a:r>
              <a:rPr lang="fa-IR" sz="1400" b="1" dirty="0">
                <a:solidFill>
                  <a:srgbClr val="D26900"/>
                </a:solidFill>
                <a:latin typeface="Vazir" panose="020B0603030804020204" pitchFamily="34" charset="-78"/>
                <a:cs typeface="Vazir" panose="020B0603030804020204" pitchFamily="34" charset="-78"/>
              </a:rPr>
              <a:t>و حتی رسانه‌های رسمی برجسته می‌شود.</a:t>
            </a:r>
          </a:p>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وجود </a:t>
            </a:r>
            <a:r>
              <a:rPr lang="fa-IR" sz="1400" dirty="0">
                <a:solidFill>
                  <a:srgbClr val="D26900"/>
                </a:solidFill>
                <a:latin typeface="Vazir" panose="020B0603030804020204" pitchFamily="34" charset="-78"/>
                <a:cs typeface="Vazir" panose="020B0603030804020204" pitchFamily="34" charset="-78"/>
              </a:rPr>
              <a:t>مسائل محیط‌زیستی به منزله وجود بازار کار</a:t>
            </a:r>
            <a:r>
              <a:rPr lang="fa-IR" sz="1200" dirty="0">
                <a:solidFill>
                  <a:srgbClr val="D26900"/>
                </a:solidFill>
                <a:latin typeface="Vazir" panose="020B0603030804020204" pitchFamily="34" charset="-78"/>
                <a:cs typeface="Vazir" panose="020B0603030804020204" pitchFamily="34" charset="-78"/>
              </a:rPr>
              <a:t> </a:t>
            </a:r>
            <a:r>
              <a:rPr lang="fa-IR" sz="1400" dirty="0">
                <a:latin typeface="Vazir" panose="020B0603030804020204" pitchFamily="34" charset="-78"/>
                <a:cs typeface="Vazir" panose="020B0603030804020204" pitchFamily="34" charset="-78"/>
              </a:rPr>
              <a:t>برای ایشان است. لذا چه کسی با حل کردن مسائل محیط‌زیستی، نان خود را آجر می‌کند. مانند مسئله و معضل سگ‌های بی سرپرست.</a:t>
            </a:r>
          </a:p>
          <a:p>
            <a:pPr marL="285750" indent="-285750" algn="r" rtl="1">
              <a:lnSpc>
                <a:spcPct val="150000"/>
              </a:lnSpc>
              <a:buFont typeface="Arial" panose="020B0604020202020204" pitchFamily="34" charset="0"/>
              <a:buChar char="•"/>
            </a:pPr>
            <a:r>
              <a:rPr lang="fa-IR" sz="1400" dirty="0">
                <a:latin typeface="Vazir" panose="020B0603030804020204" pitchFamily="34" charset="-78"/>
                <a:cs typeface="Vazir" panose="020B0603030804020204" pitchFamily="34" charset="-78"/>
              </a:rPr>
              <a:t>برخی از </a:t>
            </a:r>
            <a:r>
              <a:rPr lang="fa-IR" sz="1400" dirty="0" smtClean="0">
                <a:latin typeface="Vazir" panose="020B0603030804020204" pitchFamily="34" charset="-78"/>
                <a:cs typeface="Vazir" panose="020B0603030804020204" pitchFamily="34" charset="-78"/>
              </a:rPr>
              <a:t>رویه‌های محیط‌زیستی </a:t>
            </a:r>
            <a:r>
              <a:rPr lang="fa-IR" sz="1400" dirty="0">
                <a:latin typeface="Vazir" panose="020B0603030804020204" pitchFamily="34" charset="-78"/>
                <a:cs typeface="Vazir" panose="020B0603030804020204" pitchFamily="34" charset="-78"/>
              </a:rPr>
              <a:t>به مرور از حالت تلاش برای مقابله و احیا، به یک </a:t>
            </a:r>
            <a:r>
              <a:rPr lang="fa-IR" sz="1600" b="1" dirty="0">
                <a:latin typeface="Vazir" panose="020B0603030804020204" pitchFamily="34" charset="-78"/>
                <a:cs typeface="Vazir" panose="020B0603030804020204" pitchFamily="34" charset="-78"/>
              </a:rPr>
              <a:t>کار روزانه </a:t>
            </a:r>
            <a:r>
              <a:rPr lang="fa-IR" sz="1400" dirty="0">
                <a:latin typeface="Vazir" panose="020B0603030804020204" pitchFamily="34" charset="-78"/>
                <a:cs typeface="Vazir" panose="020B0603030804020204" pitchFamily="34" charset="-78"/>
              </a:rPr>
              <a:t>تبدیل شده و افرادی صرفا هستند تا حقوق بگیرند و در انتهای سال به نتیجه نرسند و</a:t>
            </a:r>
            <a:r>
              <a:rPr lang="fa-IR" sz="1400" dirty="0" smtClean="0">
                <a:latin typeface="Vazir" panose="020B0603030804020204" pitchFamily="34" charset="-78"/>
                <a:cs typeface="Vazir" panose="020B0603030804020204" pitchFamily="34" charset="-78"/>
              </a:rPr>
              <a:t>...</a:t>
            </a:r>
          </a:p>
          <a:p>
            <a:pPr algn="r" rtl="1">
              <a:lnSpc>
                <a:spcPct val="150000"/>
              </a:lnSpc>
            </a:pPr>
            <a:r>
              <a:rPr lang="fa-IR" sz="1400" dirty="0" smtClean="0">
                <a:latin typeface="Vazir" panose="020B0603030804020204" pitchFamily="34" charset="-78"/>
                <a:cs typeface="Vazir" panose="020B0603030804020204" pitchFamily="34" charset="-78"/>
              </a:rPr>
              <a:t>مانند:‌ رویه‌ای پسندیده مانند درختکاری به مرور به یک رویه جعلی تبدیل شده و </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marL="342900" indent="-342900" algn="r" rtl="1">
              <a:lnSpc>
                <a:spcPct val="150000"/>
              </a:lnSpc>
              <a:buAutoNum type="arabicPeriod"/>
            </a:pPr>
            <a:r>
              <a:rPr lang="fa-IR" sz="1600" b="1" dirty="0">
                <a:solidFill>
                  <a:srgbClr val="D26900"/>
                </a:solidFill>
                <a:latin typeface="Vazir" panose="020B0603030804020204" pitchFamily="34" charset="-78"/>
                <a:cs typeface="Vazir" panose="020B0603030804020204" pitchFamily="34" charset="-78"/>
              </a:rPr>
              <a:t>نهادهای دولتی </a:t>
            </a:r>
            <a:r>
              <a:rPr lang="fa-IR" sz="1400" dirty="0">
                <a:latin typeface="Vazir" panose="020B0603030804020204" pitchFamily="34" charset="-78"/>
                <a:cs typeface="Vazir" panose="020B0603030804020204" pitchFamily="34" charset="-78"/>
              </a:rPr>
              <a:t>به منظور انحراف افکاری عمومی، اقدام به ایجاد هدفمند رویه‌های جعلی، می‌کنند.</a:t>
            </a:r>
          </a:p>
          <a:p>
            <a:pPr marL="342900" indent="-342900" algn="r" rtl="1">
              <a:lnSpc>
                <a:spcPct val="150000"/>
              </a:lnSpc>
              <a:buAutoNum type="arabicPeriod"/>
            </a:pPr>
            <a:r>
              <a:rPr lang="fa-IR" sz="1600" b="1" dirty="0">
                <a:solidFill>
                  <a:srgbClr val="D26900"/>
                </a:solidFill>
                <a:latin typeface="Vazir" panose="020B0603030804020204" pitchFamily="34" charset="-78"/>
                <a:cs typeface="Vazir" panose="020B0603030804020204" pitchFamily="34" charset="-78"/>
              </a:rPr>
              <a:t>نهادهای مردمی </a:t>
            </a:r>
            <a:r>
              <a:rPr lang="fa-IR" sz="1400" dirty="0">
                <a:latin typeface="Vazir" panose="020B0603030804020204" pitchFamily="34" charset="-78"/>
                <a:cs typeface="Vazir" panose="020B0603030804020204" pitchFamily="34" charset="-78"/>
              </a:rPr>
              <a:t>به دلیل نا‌آگاهی یا ناچاری و گاهی تامین منافع فردی و گروهی، اقدام به ایجاد رویه‌های جعلی می‌کنند. </a:t>
            </a:r>
          </a:p>
          <a:p>
            <a:pPr algn="r" rtl="1">
              <a:lnSpc>
                <a:spcPct val="150000"/>
              </a:lnSpc>
            </a:pPr>
            <a:r>
              <a:rPr lang="fa-IR" sz="1400" dirty="0">
                <a:latin typeface="Vazir" panose="020B0603030804020204" pitchFamily="34" charset="-78"/>
                <a:cs typeface="Vazir" panose="020B0603030804020204" pitchFamily="34" charset="-78"/>
              </a:rPr>
              <a:t>نمونه: </a:t>
            </a:r>
            <a:r>
              <a:rPr lang="fa-IR" sz="1600" b="1" dirty="0">
                <a:solidFill>
                  <a:srgbClr val="D26900"/>
                </a:solidFill>
                <a:latin typeface="Vazir" panose="020B0603030804020204" pitchFamily="34" charset="-78"/>
                <a:cs typeface="Vazir" panose="020B0603030804020204" pitchFamily="34" charset="-78"/>
              </a:rPr>
              <a:t>کمپین نخریدن گل </a:t>
            </a:r>
            <a:r>
              <a:rPr lang="fa-IR" sz="1400" dirty="0">
                <a:latin typeface="Vazir" panose="020B0603030804020204" pitchFamily="34" charset="-78"/>
                <a:cs typeface="Vazir" panose="020B0603030804020204" pitchFamily="34" charset="-78"/>
              </a:rPr>
              <a:t>= ناآگاهی و </a:t>
            </a:r>
            <a:r>
              <a:rPr lang="fa-IR" sz="1600" b="1" dirty="0">
                <a:solidFill>
                  <a:srgbClr val="D26900"/>
                </a:solidFill>
                <a:latin typeface="Vazir" panose="020B0603030804020204" pitchFamily="34" charset="-78"/>
                <a:cs typeface="Vazir" panose="020B0603030804020204" pitchFamily="34" charset="-78"/>
              </a:rPr>
              <a:t>انتقال بذر درخت بلوط </a:t>
            </a:r>
            <a:r>
              <a:rPr lang="fa-IR" sz="1400" dirty="0">
                <a:latin typeface="Vazir" panose="020B0603030804020204" pitchFamily="34" charset="-78"/>
                <a:cs typeface="Vazir" panose="020B0603030804020204" pitchFamily="34" charset="-78"/>
              </a:rPr>
              <a:t>= نمایشی </a:t>
            </a:r>
          </a:p>
          <a:p>
            <a:pPr marL="285750" indent="-285750" algn="r" rtl="1">
              <a:lnSpc>
                <a:spcPct val="150000"/>
              </a:lnSpc>
              <a:buFont typeface="Arial" panose="020B0604020202020204" pitchFamily="34" charset="0"/>
              <a:buChar char="•"/>
            </a:pPr>
            <a:endParaRPr lang="fa-IR" sz="1400" dirty="0">
              <a:latin typeface="Vazir" panose="020B0603030804020204" pitchFamily="34" charset="-78"/>
              <a:cs typeface="Vazir" panose="020B0603030804020204" pitchFamily="34" charset="-78"/>
            </a:endParaRPr>
          </a:p>
          <a:p>
            <a:pPr algn="r" rtl="1">
              <a:lnSpc>
                <a:spcPct val="150000"/>
              </a:lnSpc>
            </a:pPr>
            <a:endParaRPr lang="en-US" sz="1400" dirty="0">
              <a:latin typeface="Vazir" panose="020B0603030804020204" pitchFamily="34" charset="-78"/>
              <a:cs typeface="Vazir" panose="020B0603030804020204" pitchFamily="34" charset="-78"/>
            </a:endParaRPr>
          </a:p>
        </p:txBody>
      </p:sp>
      <p:sp>
        <p:nvSpPr>
          <p:cNvPr id="8" name="TextBox 7"/>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9" name="TextBox 8"/>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Tree>
    <p:extLst>
      <p:ext uri="{BB962C8B-B14F-4D97-AF65-F5344CB8AC3E}">
        <p14:creationId xmlns:p14="http://schemas.microsoft.com/office/powerpoint/2010/main" val="2644957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359587358"/>
              </p:ext>
            </p:extLst>
          </p:nvPr>
        </p:nvGraphicFramePr>
        <p:xfrm>
          <a:off x="762000" y="762000"/>
          <a:ext cx="7543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9" name="TextBox 8"/>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Tree>
    <p:extLst>
      <p:ext uri="{BB962C8B-B14F-4D97-AF65-F5344CB8AC3E}">
        <p14:creationId xmlns:p14="http://schemas.microsoft.com/office/powerpoint/2010/main" val="927644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457200"/>
          </a:xfrm>
        </p:spPr>
        <p:txBody>
          <a:bodyPr>
            <a:normAutofit fontScale="90000"/>
          </a:bodyPr>
          <a:lstStyle/>
          <a:p>
            <a:pPr algn="ctr"/>
            <a:r>
              <a:rPr lang="fa-IR" sz="2500" dirty="0" smtClean="0">
                <a:cs typeface="B Titr" panose="00000700000000000000" pitchFamily="2" charset="-78"/>
              </a:rPr>
              <a:t>دنبال‌کنندگان رویه‌های جعلی</a:t>
            </a:r>
            <a:endParaRPr lang="en-US" sz="2500" dirty="0">
              <a:cs typeface="B Titr" panose="00000700000000000000" pitchFamily="2" charset="-78"/>
            </a:endParaRPr>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7" name="TextBox 6"/>
          <p:cNvSpPr txBox="1"/>
          <p:nvPr/>
        </p:nvSpPr>
        <p:spPr>
          <a:xfrm>
            <a:off x="762000" y="930523"/>
            <a:ext cx="7562362" cy="5170646"/>
          </a:xfrm>
          <a:prstGeom prst="rect">
            <a:avLst/>
          </a:prstGeom>
          <a:noFill/>
        </p:spPr>
        <p:txBody>
          <a:bodyPr wrap="square" rtlCol="0">
            <a:spAutoFit/>
          </a:bodyPr>
          <a:lstStyle/>
          <a:p>
            <a:pPr algn="just" rtl="1">
              <a:lnSpc>
                <a:spcPct val="150000"/>
              </a:lnSpc>
            </a:pPr>
            <a:r>
              <a:rPr lang="fa-IR" b="1" dirty="0">
                <a:solidFill>
                  <a:srgbClr val="D26900"/>
                </a:solidFill>
                <a:latin typeface="Vazir" panose="020B0603030804020204" pitchFamily="34" charset="-78"/>
                <a:cs typeface="Vazir" panose="020B0603030804020204" pitchFamily="34" charset="-78"/>
              </a:rPr>
              <a:t>الف) افراد احساسی و ناآگاه:</a:t>
            </a:r>
            <a:r>
              <a:rPr lang="fa-IR" dirty="0">
                <a:solidFill>
                  <a:srgbClr val="D26900"/>
                </a:solidFill>
                <a:latin typeface="Vazir" panose="020B0603030804020204" pitchFamily="34" charset="-78"/>
                <a:cs typeface="Vazir" panose="020B0603030804020204" pitchFamily="34" charset="-78"/>
              </a:rPr>
              <a:t> </a:t>
            </a:r>
            <a:endParaRPr lang="fa-IR" dirty="0" smtClean="0">
              <a:solidFill>
                <a:srgbClr val="D26900"/>
              </a:solidFill>
              <a:latin typeface="Vazir" panose="020B0603030804020204" pitchFamily="34" charset="-78"/>
              <a:cs typeface="Vazir" panose="020B0603030804020204" pitchFamily="34" charset="-78"/>
            </a:endParaRPr>
          </a:p>
          <a:p>
            <a:pPr algn="just" rtl="1">
              <a:lnSpc>
                <a:spcPct val="150000"/>
              </a:lnSpc>
            </a:pPr>
            <a:r>
              <a:rPr lang="fa-IR" sz="1400" dirty="0" smtClean="0">
                <a:latin typeface="Vazir" panose="020B0603030804020204" pitchFamily="34" charset="-78"/>
                <a:cs typeface="Vazir" panose="020B0603030804020204" pitchFamily="34" charset="-78"/>
              </a:rPr>
              <a:t>شاید </a:t>
            </a:r>
            <a:r>
              <a:rPr lang="fa-IR" sz="1400" dirty="0">
                <a:latin typeface="Vazir" panose="020B0603030804020204" pitchFamily="34" charset="-78"/>
                <a:cs typeface="Vazir" panose="020B0603030804020204" pitchFamily="34" charset="-78"/>
              </a:rPr>
              <a:t>بتوان گفت افرادی که همواره دنبال کننده، مروج و حامی رویه‌های جعلی هستند، در خوش بینانه‌ترین حالت ابتدا اسیر عواطف و احساسات هستند و سپس اسیر تعصب و ناآگاهی (که میل به تغییر و پذیرش حقیقت ندارد). این افراد هم به خودشان و هم به طبیعت و حیوانات آسیب می‌زنند.</a:t>
            </a:r>
          </a:p>
          <a:p>
            <a:pPr algn="just" rtl="1">
              <a:lnSpc>
                <a:spcPct val="150000"/>
              </a:lnSpc>
            </a:pPr>
            <a:r>
              <a:rPr lang="fa-IR" sz="1400" b="1" dirty="0" smtClean="0">
                <a:latin typeface="Vazir" panose="020B0603030804020204" pitchFamily="34" charset="-78"/>
                <a:cs typeface="Vazir" panose="020B0603030804020204" pitchFamily="34" charset="-78"/>
              </a:rPr>
              <a:t>مانند</a:t>
            </a:r>
            <a:r>
              <a:rPr lang="en-US" sz="1400" b="1" dirty="0" smtClean="0">
                <a:latin typeface="Vazir" panose="020B0603030804020204" pitchFamily="34" charset="-78"/>
                <a:cs typeface="Vazir" panose="020B0603030804020204" pitchFamily="34" charset="-78"/>
              </a:rPr>
              <a:t>:</a:t>
            </a:r>
            <a:r>
              <a:rPr lang="fa-IR" sz="1400" b="1" dirty="0" smtClean="0">
                <a:latin typeface="Vazir" panose="020B0603030804020204" pitchFamily="34" charset="-78"/>
                <a:cs typeface="Vazir" panose="020B0603030804020204" pitchFamily="34" charset="-78"/>
              </a:rPr>
              <a:t> </a:t>
            </a:r>
            <a:r>
              <a:rPr lang="fa-IR" sz="1400" dirty="0">
                <a:latin typeface="Vazir" panose="020B0603030804020204" pitchFamily="34" charset="-78"/>
                <a:cs typeface="Vazir" panose="020B0603030804020204" pitchFamily="34" charset="-78"/>
              </a:rPr>
              <a:t>کسانی که بدون توجه به اجماع علمی در خصوص سگ‌های بی سرپرست، همچنان به غذا رسانی در خارج از شهر و طبیعت، به سگ‌ها ادامه می‌دهند</a:t>
            </a:r>
            <a:r>
              <a:rPr lang="fa-IR" sz="1400" dirty="0" smtClean="0">
                <a:latin typeface="Vazir" panose="020B0603030804020204" pitchFamily="34" charset="-78"/>
                <a:cs typeface="Vazir" panose="020B0603030804020204" pitchFamily="34" charset="-78"/>
              </a:rPr>
              <a:t>.</a:t>
            </a:r>
          </a:p>
          <a:p>
            <a:pPr algn="just" rtl="1">
              <a:lnSpc>
                <a:spcPct val="150000"/>
              </a:lnSpc>
            </a:pPr>
            <a:endParaRPr lang="fa-IR" dirty="0">
              <a:latin typeface="Vazir" panose="020B0603030804020204" pitchFamily="34" charset="-78"/>
              <a:cs typeface="Vazir" panose="020B0603030804020204" pitchFamily="34" charset="-78"/>
            </a:endParaRPr>
          </a:p>
          <a:p>
            <a:pPr algn="just" rtl="1">
              <a:lnSpc>
                <a:spcPct val="150000"/>
              </a:lnSpc>
            </a:pPr>
            <a:r>
              <a:rPr lang="fa-IR" b="1" dirty="0">
                <a:solidFill>
                  <a:srgbClr val="D26900"/>
                </a:solidFill>
                <a:latin typeface="Vazir" panose="020B0603030804020204" pitchFamily="34" charset="-78"/>
                <a:cs typeface="Vazir" panose="020B0603030804020204" pitchFamily="34" charset="-78"/>
              </a:rPr>
              <a:t>ب) افراد آگاه و منفعت طلب:</a:t>
            </a:r>
            <a:r>
              <a:rPr lang="fa-IR" dirty="0">
                <a:solidFill>
                  <a:srgbClr val="D26900"/>
                </a:solidFill>
                <a:latin typeface="Vazir" panose="020B0603030804020204" pitchFamily="34" charset="-78"/>
                <a:cs typeface="Vazir" panose="020B0603030804020204" pitchFamily="34" charset="-78"/>
              </a:rPr>
              <a:t>‌ </a:t>
            </a:r>
            <a:endParaRPr lang="fa-IR" dirty="0" smtClean="0">
              <a:solidFill>
                <a:srgbClr val="D26900"/>
              </a:solidFill>
              <a:latin typeface="Vazir" panose="020B0603030804020204" pitchFamily="34" charset="-78"/>
              <a:cs typeface="Vazir" panose="020B0603030804020204" pitchFamily="34" charset="-78"/>
            </a:endParaRPr>
          </a:p>
          <a:p>
            <a:pPr algn="just" rtl="1">
              <a:lnSpc>
                <a:spcPct val="150000"/>
              </a:lnSpc>
            </a:pPr>
            <a:r>
              <a:rPr lang="fa-IR" sz="1400" dirty="0" smtClean="0">
                <a:latin typeface="Vazir" panose="020B0603030804020204" pitchFamily="34" charset="-78"/>
                <a:cs typeface="Vazir" panose="020B0603030804020204" pitchFamily="34" charset="-78"/>
              </a:rPr>
              <a:t>این </a:t>
            </a:r>
            <a:r>
              <a:rPr lang="fa-IR" sz="1400" dirty="0">
                <a:latin typeface="Vazir" panose="020B0603030804020204" pitchFamily="34" charset="-78"/>
                <a:cs typeface="Vazir" panose="020B0603030804020204" pitchFamily="34" charset="-78"/>
              </a:rPr>
              <a:t>افراد کاملا آگاهانه و با شگرد‌های </a:t>
            </a:r>
            <a:r>
              <a:rPr lang="fa-IR" sz="1400" dirty="0" smtClean="0">
                <a:latin typeface="Vazir" panose="020B0603030804020204" pitchFamily="34" charset="-78"/>
                <a:cs typeface="Vazir" panose="020B0603030804020204" pitchFamily="34" charset="-78"/>
              </a:rPr>
              <a:t>مختل</a:t>
            </a:r>
            <a:r>
              <a:rPr lang="fa-IR" sz="1400" dirty="0">
                <a:latin typeface="Vazir" panose="020B0603030804020204" pitchFamily="34" charset="-78"/>
                <a:cs typeface="Vazir" panose="020B0603030804020204" pitchFamily="34" charset="-78"/>
              </a:rPr>
              <a:t>ف</a:t>
            </a:r>
            <a:r>
              <a:rPr lang="fa-IR" sz="1400" dirty="0" smtClean="0">
                <a:latin typeface="Vazir" panose="020B0603030804020204" pitchFamily="34" charset="-78"/>
                <a:cs typeface="Vazir" panose="020B0603030804020204" pitchFamily="34" charset="-78"/>
              </a:rPr>
              <a:t>، </a:t>
            </a:r>
            <a:r>
              <a:rPr lang="fa-IR" sz="1400" dirty="0">
                <a:latin typeface="Vazir" panose="020B0603030804020204" pitchFamily="34" charset="-78"/>
                <a:cs typeface="Vazir" panose="020B0603030804020204" pitchFamily="34" charset="-78"/>
              </a:rPr>
              <a:t>عواطف و احساسات افراد احساسی در بند الف را به گروگان می‌گیرند.</a:t>
            </a:r>
          </a:p>
          <a:p>
            <a:pPr algn="just" rtl="1">
              <a:lnSpc>
                <a:spcPct val="150000"/>
              </a:lnSpc>
            </a:pPr>
            <a:r>
              <a:rPr lang="fa-IR" sz="1400" dirty="0">
                <a:latin typeface="Vazir" panose="020B0603030804020204" pitchFamily="34" charset="-78"/>
                <a:cs typeface="Vazir" panose="020B0603030804020204" pitchFamily="34" charset="-78"/>
              </a:rPr>
              <a:t>ایشان از رنج و مشقت سگ‌های بی سرپرست پول در می‌آورند و بدون ارائه هیچ صورت مالی شفاف و درستی همواره طلب حمایت (واریز پول) می‌کنند.</a:t>
            </a:r>
          </a:p>
          <a:p>
            <a:pPr algn="just" rtl="1">
              <a:lnSpc>
                <a:spcPct val="150000"/>
              </a:lnSpc>
            </a:pPr>
            <a:r>
              <a:rPr lang="fa-IR" sz="1400" dirty="0">
                <a:latin typeface="Vazir" panose="020B0603030804020204" pitchFamily="34" charset="-78"/>
                <a:cs typeface="Vazir" panose="020B0603030804020204" pitchFamily="34" charset="-78"/>
              </a:rPr>
              <a:t>این افراد خودشان دنبال کننده جدی رویه‌های جعلی هستند و هرچند خودشان رویه ساز بوده‌اند، اما در جایگاه افراد گروه الف قرار گرفته و بر آتش احساسات </a:t>
            </a:r>
            <a:r>
              <a:rPr lang="fa-IR" sz="1400" dirty="0" smtClean="0">
                <a:latin typeface="Vazir" panose="020B0603030804020204" pitchFamily="34" charset="-78"/>
                <a:cs typeface="Vazir" panose="020B0603030804020204" pitchFamily="34" charset="-78"/>
              </a:rPr>
              <a:t>عامه می‌دمند </a:t>
            </a:r>
            <a:r>
              <a:rPr lang="fa-IR" sz="1400" dirty="0">
                <a:latin typeface="Vazir" panose="020B0603030804020204" pitchFamily="34" charset="-78"/>
                <a:cs typeface="Vazir" panose="020B0603030804020204" pitchFamily="34" charset="-78"/>
              </a:rPr>
              <a:t>تا شعله‌ور شود.</a:t>
            </a:r>
          </a:p>
          <a:p>
            <a:pPr algn="just" rtl="1"/>
            <a:endParaRPr lang="en-US"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1271826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457200"/>
          </a:xfrm>
        </p:spPr>
        <p:txBody>
          <a:bodyPr>
            <a:noAutofit/>
          </a:bodyPr>
          <a:lstStyle/>
          <a:p>
            <a:pPr algn="ctr"/>
            <a:r>
              <a:rPr lang="fa-IR" sz="2500" dirty="0" smtClean="0">
                <a:cs typeface="B Titr" panose="00000700000000000000" pitchFamily="2" charset="-78"/>
              </a:rPr>
              <a:t>چرخه و عملکرد رویه‌های جعلی</a:t>
            </a:r>
            <a:endParaRPr lang="en-US" sz="2500" dirty="0">
              <a:cs typeface="B Titr" panose="00000700000000000000" pitchFamily="2" charset="-78"/>
            </a:endParaRPr>
          </a:p>
        </p:txBody>
      </p:sp>
      <p:sp>
        <p:nvSpPr>
          <p:cNvPr id="5" name="TextBox 4"/>
          <p:cNvSpPr txBox="1"/>
          <p:nvPr/>
        </p:nvSpPr>
        <p:spPr>
          <a:xfrm>
            <a:off x="767862" y="5833646"/>
            <a:ext cx="7543800" cy="276999"/>
          </a:xfrm>
          <a:prstGeom prst="rect">
            <a:avLst/>
          </a:prstGeom>
          <a:noFill/>
        </p:spPr>
        <p:txBody>
          <a:bodyPr wrap="square" rtlCol="1">
            <a:spAutoFit/>
          </a:bodyPr>
          <a:lstStyle/>
          <a:p>
            <a:pPr algn="ctr" rtl="1"/>
            <a:r>
              <a:rPr lang="fa-IR" sz="1200" dirty="0" smtClean="0">
                <a:solidFill>
                  <a:schemeClr val="bg2">
                    <a:lumMod val="50000"/>
                  </a:schemeClr>
                </a:solidFill>
                <a:cs typeface="MRT_Titr Collage" panose="00000400000000000000" pitchFamily="2" charset="-78"/>
              </a:rPr>
              <a:t>کارگاه آموزشی و ترویجی </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تبیین رویه‌های جعلی در فعالیت‌های محیط‌زیستی</a:t>
            </a:r>
            <a:r>
              <a:rPr lang="en-US" sz="1200" dirty="0" smtClean="0">
                <a:solidFill>
                  <a:schemeClr val="bg2">
                    <a:lumMod val="50000"/>
                  </a:schemeClr>
                </a:solidFill>
                <a:cs typeface="MRT_Titr Collage" panose="00000400000000000000" pitchFamily="2" charset="-78"/>
              </a:rPr>
              <a:t>”</a:t>
            </a:r>
            <a:r>
              <a:rPr lang="fa-IR" sz="1200" dirty="0" smtClean="0">
                <a:solidFill>
                  <a:schemeClr val="bg2">
                    <a:lumMod val="50000"/>
                  </a:schemeClr>
                </a:solidFill>
                <a:cs typeface="MRT_Titr Collage" panose="00000400000000000000" pitchFamily="2" charset="-78"/>
              </a:rPr>
              <a:t> ارائه دهنده: احسان میرزائی</a:t>
            </a:r>
            <a:endParaRPr lang="fa-IR" sz="1200" dirty="0">
              <a:solidFill>
                <a:schemeClr val="bg2">
                  <a:lumMod val="50000"/>
                </a:schemeClr>
              </a:solidFill>
              <a:cs typeface="MRT_Titr Collage" panose="00000400000000000000" pitchFamily="2" charset="-78"/>
            </a:endParaRPr>
          </a:p>
        </p:txBody>
      </p:sp>
      <p:sp>
        <p:nvSpPr>
          <p:cNvPr id="6" name="TextBox 5"/>
          <p:cNvSpPr txBox="1"/>
          <p:nvPr/>
        </p:nvSpPr>
        <p:spPr>
          <a:xfrm>
            <a:off x="749300" y="6193493"/>
            <a:ext cx="7543800" cy="461665"/>
          </a:xfrm>
          <a:prstGeom prst="rect">
            <a:avLst/>
          </a:prstGeom>
          <a:noFill/>
        </p:spPr>
        <p:txBody>
          <a:bodyPr wrap="square" rtlCol="1">
            <a:spAutoFit/>
          </a:bodyPr>
          <a:lstStyle/>
          <a:p>
            <a:r>
              <a:rPr lang="en-US" dirty="0" smtClean="0"/>
              <a:t>Instagram: @gich.ir                    </a:t>
            </a:r>
            <a:r>
              <a:rPr lang="en-US" sz="1400" dirty="0" smtClean="0"/>
              <a:t>www.</a:t>
            </a:r>
            <a:r>
              <a:rPr lang="en-US" sz="2400" dirty="0" smtClean="0"/>
              <a:t>gich.ir </a:t>
            </a:r>
            <a:r>
              <a:rPr lang="en-US" dirty="0" smtClean="0"/>
              <a:t>                       Telegram: @</a:t>
            </a:r>
            <a:r>
              <a:rPr lang="en-US" dirty="0" err="1" smtClean="0"/>
              <a:t>gicher</a:t>
            </a:r>
            <a:endParaRPr lang="fa-IR" dirty="0"/>
          </a:p>
        </p:txBody>
      </p:sp>
      <p:sp>
        <p:nvSpPr>
          <p:cNvPr id="8" name="TextBox 7"/>
          <p:cNvSpPr txBox="1"/>
          <p:nvPr/>
        </p:nvSpPr>
        <p:spPr>
          <a:xfrm>
            <a:off x="749300" y="990600"/>
            <a:ext cx="7562362" cy="5147563"/>
          </a:xfrm>
          <a:prstGeom prst="rect">
            <a:avLst/>
          </a:prstGeom>
          <a:noFill/>
        </p:spPr>
        <p:txBody>
          <a:bodyPr wrap="square" rtlCol="0">
            <a:spAutoFit/>
          </a:bodyPr>
          <a:lstStyle/>
          <a:p>
            <a:pPr algn="r" rtl="1">
              <a:lnSpc>
                <a:spcPct val="200000"/>
              </a:lnSpc>
            </a:pPr>
            <a:r>
              <a:rPr lang="fa-IR" sz="1200" dirty="0">
                <a:latin typeface="Vazir" panose="020B0603030804020204" pitchFamily="34" charset="-78"/>
                <a:cs typeface="Vazir" panose="020B0603030804020204" pitchFamily="34" charset="-78"/>
              </a:rPr>
              <a:t> </a:t>
            </a:r>
            <a:r>
              <a:rPr lang="fa-IR" sz="1200" b="1" dirty="0">
                <a:latin typeface="Vazir" panose="020B0603030804020204" pitchFamily="34" charset="-78"/>
                <a:cs typeface="Vazir" panose="020B0603030804020204" pitchFamily="34" charset="-78"/>
              </a:rPr>
              <a:t>الف)</a:t>
            </a:r>
            <a:r>
              <a:rPr lang="fa-IR" sz="1200" dirty="0">
                <a:latin typeface="Vazir" panose="020B0603030804020204" pitchFamily="34" charset="-78"/>
                <a:cs typeface="Vazir" panose="020B0603030804020204" pitchFamily="34" charset="-78"/>
              </a:rPr>
              <a:t> </a:t>
            </a:r>
            <a:r>
              <a:rPr lang="fa-IR" sz="1200" b="1" dirty="0">
                <a:solidFill>
                  <a:srgbClr val="D26900"/>
                </a:solidFill>
                <a:latin typeface="Vazir" panose="020B0603030804020204" pitchFamily="34" charset="-78"/>
                <a:cs typeface="Vazir" panose="020B0603030804020204" pitchFamily="34" charset="-78"/>
              </a:rPr>
              <a:t>ابتدا یک موضوع را از میان ده‌ها موضوع </a:t>
            </a:r>
            <a:r>
              <a:rPr lang="fa-IR" sz="1200" dirty="0">
                <a:latin typeface="Vazir" panose="020B0603030804020204" pitchFamily="34" charset="-78"/>
                <a:cs typeface="Vazir" panose="020B0603030804020204" pitchFamily="34" charset="-78"/>
              </a:rPr>
              <a:t>گزینش می کنند این موضوع باید </a:t>
            </a:r>
            <a:r>
              <a:rPr lang="fa-IR" sz="1200" b="1" dirty="0">
                <a:solidFill>
                  <a:srgbClr val="D26900"/>
                </a:solidFill>
                <a:latin typeface="Vazir" panose="020B0603030804020204" pitchFamily="34" charset="-78"/>
                <a:cs typeface="Vazir" panose="020B0603030804020204" pitchFamily="34" charset="-78"/>
              </a:rPr>
              <a:t>قابلیت دربرگیری برانگیختن احساسات و عواطف</a:t>
            </a:r>
            <a:r>
              <a:rPr lang="fa-IR" sz="1200" dirty="0">
                <a:latin typeface="Vazir" panose="020B0603030804020204" pitchFamily="34" charset="-78"/>
                <a:cs typeface="Vazir" panose="020B0603030804020204" pitchFamily="34" charset="-78"/>
              </a:rPr>
              <a:t> بلند مدت بودن و قابلیت مانور دادن را داشته باشد</a:t>
            </a:r>
            <a:r>
              <a:rPr lang="fa-IR" sz="1200" dirty="0" smtClean="0">
                <a:latin typeface="Vazir" panose="020B0603030804020204" pitchFamily="34" charset="-78"/>
                <a:cs typeface="Vazir" panose="020B0603030804020204" pitchFamily="34" charset="-78"/>
              </a:rPr>
              <a:t>.</a:t>
            </a:r>
            <a:endParaRPr lang="fa-IR" sz="1200" dirty="0">
              <a:latin typeface="Vazir" panose="020B0603030804020204" pitchFamily="34" charset="-78"/>
              <a:cs typeface="Vazir" panose="020B0603030804020204" pitchFamily="34" charset="-78"/>
            </a:endParaRPr>
          </a:p>
          <a:p>
            <a:pPr algn="r" rtl="1">
              <a:lnSpc>
                <a:spcPct val="200000"/>
              </a:lnSpc>
            </a:pPr>
            <a:r>
              <a:rPr lang="fa-IR" sz="1200" b="1" dirty="0">
                <a:latin typeface="Vazir" panose="020B0603030804020204" pitchFamily="34" charset="-78"/>
                <a:cs typeface="Vazir" panose="020B0603030804020204" pitchFamily="34" charset="-78"/>
              </a:rPr>
              <a:t>ب)</a:t>
            </a:r>
            <a:r>
              <a:rPr lang="fa-IR" sz="1200" dirty="0">
                <a:latin typeface="Vazir" panose="020B0603030804020204" pitchFamily="34" charset="-78"/>
                <a:cs typeface="Vazir" panose="020B0603030804020204" pitchFamily="34" charset="-78"/>
              </a:rPr>
              <a:t> دست به </a:t>
            </a:r>
            <a:r>
              <a:rPr lang="fa-IR" sz="1200" b="1" dirty="0">
                <a:solidFill>
                  <a:srgbClr val="D26900"/>
                </a:solidFill>
                <a:latin typeface="Vazir" panose="020B0603030804020204" pitchFamily="34" charset="-78"/>
                <a:cs typeface="Vazir" panose="020B0603030804020204" pitchFamily="34" charset="-78"/>
              </a:rPr>
              <a:t>تولید </a:t>
            </a:r>
            <a:r>
              <a:rPr lang="fa-IR" sz="1200" b="1" dirty="0" smtClean="0">
                <a:solidFill>
                  <a:srgbClr val="D26900"/>
                </a:solidFill>
                <a:latin typeface="Vazir" panose="020B0603030804020204" pitchFamily="34" charset="-78"/>
                <a:cs typeface="Vazir" panose="020B0603030804020204" pitchFamily="34" charset="-78"/>
              </a:rPr>
              <a:t>محتوای جعلی </a:t>
            </a:r>
            <a:r>
              <a:rPr lang="fa-IR" sz="1200" dirty="0">
                <a:latin typeface="Vazir" panose="020B0603030804020204" pitchFamily="34" charset="-78"/>
                <a:cs typeface="Vazir" panose="020B0603030804020204" pitchFamily="34" charset="-78"/>
              </a:rPr>
              <a:t>می زنند عمدتاً منبع اخبار و اطلاعات وجود ندارد. اما پیش از آن اخبار مربوطه از طریق رسانه‌های معتبر منتشر شده و زمینه برای موج سواری رویه سازان فراهم است</a:t>
            </a:r>
            <a:r>
              <a:rPr lang="fa-IR" sz="1200" dirty="0" smtClean="0">
                <a:latin typeface="Vazir" panose="020B0603030804020204" pitchFamily="34" charset="-78"/>
                <a:cs typeface="Vazir" panose="020B0603030804020204" pitchFamily="34" charset="-78"/>
              </a:rPr>
              <a:t>.</a:t>
            </a:r>
            <a:endParaRPr lang="fa-IR" sz="1200" dirty="0">
              <a:latin typeface="Vazir" panose="020B0603030804020204" pitchFamily="34" charset="-78"/>
              <a:cs typeface="Vazir" panose="020B0603030804020204" pitchFamily="34" charset="-78"/>
            </a:endParaRPr>
          </a:p>
          <a:p>
            <a:pPr algn="r" rtl="1">
              <a:lnSpc>
                <a:spcPct val="200000"/>
              </a:lnSpc>
            </a:pPr>
            <a:r>
              <a:rPr lang="fa-IR" sz="1200" dirty="0">
                <a:latin typeface="Vazir" panose="020B0603030804020204" pitchFamily="34" charset="-78"/>
                <a:cs typeface="Vazir" panose="020B0603030804020204" pitchFamily="34" charset="-78"/>
              </a:rPr>
              <a:t> </a:t>
            </a:r>
            <a:r>
              <a:rPr lang="fa-IR" sz="1200" b="1" dirty="0">
                <a:latin typeface="Vazir" panose="020B0603030804020204" pitchFamily="34" charset="-78"/>
                <a:cs typeface="Vazir" panose="020B0603030804020204" pitchFamily="34" charset="-78"/>
              </a:rPr>
              <a:t>ج)</a:t>
            </a:r>
            <a:r>
              <a:rPr lang="fa-IR" sz="1100" dirty="0">
                <a:latin typeface="Vazir" panose="020B0603030804020204" pitchFamily="34" charset="-78"/>
                <a:cs typeface="Vazir" panose="020B0603030804020204" pitchFamily="34" charset="-78"/>
              </a:rPr>
              <a:t> </a:t>
            </a:r>
            <a:r>
              <a:rPr lang="fa-IR" sz="1200" b="1" dirty="0" smtClean="0">
                <a:solidFill>
                  <a:srgbClr val="D26900"/>
                </a:solidFill>
                <a:latin typeface="Vazir" panose="020B0603030804020204" pitchFamily="34" charset="-78"/>
                <a:cs typeface="Vazir" panose="020B0603030804020204" pitchFamily="34" charset="-78"/>
              </a:rPr>
              <a:t>محتوای جعلی </a:t>
            </a:r>
            <a:r>
              <a:rPr lang="fa-IR" sz="1200" b="1" dirty="0">
                <a:solidFill>
                  <a:srgbClr val="D26900"/>
                </a:solidFill>
                <a:latin typeface="Vazir" panose="020B0603030804020204" pitchFamily="34" charset="-78"/>
                <a:cs typeface="Vazir" panose="020B0603030804020204" pitchFamily="34" charset="-78"/>
              </a:rPr>
              <a:t>را منتشر </a:t>
            </a:r>
            <a:r>
              <a:rPr lang="fa-IR" sz="1200" b="1" dirty="0" smtClean="0">
                <a:solidFill>
                  <a:srgbClr val="D26900"/>
                </a:solidFill>
                <a:latin typeface="Vazir" panose="020B0603030804020204" pitchFamily="34" charset="-78"/>
                <a:cs typeface="Vazir" panose="020B0603030804020204" pitchFamily="34" charset="-78"/>
              </a:rPr>
              <a:t>می‌کنند </a:t>
            </a:r>
            <a:r>
              <a:rPr lang="fa-IR" sz="1200" dirty="0">
                <a:latin typeface="Vazir" panose="020B0603030804020204" pitchFamily="34" charset="-78"/>
                <a:cs typeface="Vazir" panose="020B0603030804020204" pitchFamily="34" charset="-78"/>
              </a:rPr>
              <a:t>جامعه هدف از نظر فکری قبلاً آماده شده است و مخاطبان به دنبال راهی برای کمک کردن هستند.</a:t>
            </a:r>
          </a:p>
          <a:p>
            <a:pPr algn="r" rtl="1">
              <a:lnSpc>
                <a:spcPct val="200000"/>
              </a:lnSpc>
            </a:pPr>
            <a:r>
              <a:rPr lang="fa-IR" sz="1200" b="1" dirty="0">
                <a:latin typeface="Vazir" panose="020B0603030804020204" pitchFamily="34" charset="-78"/>
                <a:cs typeface="Vazir" panose="020B0603030804020204" pitchFamily="34" charset="-78"/>
              </a:rPr>
              <a:t>د)</a:t>
            </a:r>
            <a:r>
              <a:rPr lang="fa-IR" sz="1200" dirty="0">
                <a:latin typeface="Vazir" panose="020B0603030804020204" pitchFamily="34" charset="-78"/>
                <a:cs typeface="Vazir" panose="020B0603030804020204" pitchFamily="34" charset="-78"/>
              </a:rPr>
              <a:t> </a:t>
            </a:r>
            <a:r>
              <a:rPr lang="fa-IR" sz="1200" b="1" dirty="0">
                <a:solidFill>
                  <a:srgbClr val="D26900"/>
                </a:solidFill>
                <a:latin typeface="Vazir" panose="020B0603030804020204" pitchFamily="34" charset="-78"/>
                <a:cs typeface="Vazir" panose="020B0603030804020204" pitchFamily="34" charset="-78"/>
              </a:rPr>
              <a:t>به جای بیان روشن و تبیین علمی و کارشناسی </a:t>
            </a:r>
            <a:r>
              <a:rPr lang="fa-IR" sz="1200" dirty="0">
                <a:latin typeface="Vazir" panose="020B0603030804020204" pitchFamily="34" charset="-78"/>
                <a:cs typeface="Vazir" panose="020B0603030804020204" pitchFamily="34" charset="-78"/>
              </a:rPr>
              <a:t>معضلی مانند سگ‌های بی سرپرست، صورت مسئله را رها کرده و صرفاً به </a:t>
            </a:r>
            <a:r>
              <a:rPr lang="fa-IR" sz="1200" dirty="0" smtClean="0">
                <a:latin typeface="Vazir" panose="020B0603030804020204" pitchFamily="34" charset="-78"/>
                <a:cs typeface="Vazir" panose="020B0603030804020204" pitchFamily="34" charset="-78"/>
              </a:rPr>
              <a:t>حواشی موضوع </a:t>
            </a:r>
            <a:r>
              <a:rPr lang="fa-IR" sz="1200" dirty="0">
                <a:latin typeface="Vazir" panose="020B0603030804020204" pitchFamily="34" charset="-78"/>
                <a:cs typeface="Vazir" panose="020B0603030804020204" pitchFamily="34" charset="-78"/>
              </a:rPr>
              <a:t>مورد نظر خود (کسب درآمد، موقعیت، وجهه از معضل) می‌پردازد.</a:t>
            </a:r>
          </a:p>
          <a:p>
            <a:pPr algn="r" rtl="1">
              <a:lnSpc>
                <a:spcPct val="200000"/>
              </a:lnSpc>
            </a:pPr>
            <a:r>
              <a:rPr lang="fa-IR" sz="1200" b="1" dirty="0">
                <a:latin typeface="Vazir" panose="020B0603030804020204" pitchFamily="34" charset="-78"/>
                <a:cs typeface="Vazir" panose="020B0603030804020204" pitchFamily="34" charset="-78"/>
              </a:rPr>
              <a:t>ه)</a:t>
            </a:r>
            <a:r>
              <a:rPr lang="fa-IR" sz="1200" dirty="0">
                <a:latin typeface="Vazir" panose="020B0603030804020204" pitchFamily="34" charset="-78"/>
                <a:cs typeface="Vazir" panose="020B0603030804020204" pitchFamily="34" charset="-78"/>
              </a:rPr>
              <a:t> چرخه یک رویه جعلی </a:t>
            </a:r>
            <a:r>
              <a:rPr lang="fa-IR" sz="1200" dirty="0" smtClean="0">
                <a:latin typeface="Vazir" panose="020B0603030804020204" pitchFamily="34" charset="-78"/>
                <a:cs typeface="Vazir" panose="020B0603030804020204" pitchFamily="34" charset="-78"/>
              </a:rPr>
              <a:t>زمانی </a:t>
            </a:r>
            <a:r>
              <a:rPr lang="fa-IR" sz="1200" dirty="0">
                <a:latin typeface="Vazir" panose="020B0603030804020204" pitchFamily="34" charset="-78"/>
                <a:cs typeface="Vazir" panose="020B0603030804020204" pitchFamily="34" charset="-78"/>
              </a:rPr>
              <a:t>تکمیل می شود که </a:t>
            </a:r>
            <a:r>
              <a:rPr lang="fa-IR" sz="1200" b="1" dirty="0" smtClean="0">
                <a:solidFill>
                  <a:srgbClr val="D26900"/>
                </a:solidFill>
                <a:latin typeface="Vazir" panose="020B0603030804020204" pitchFamily="34" charset="-78"/>
                <a:cs typeface="Vazir" panose="020B0603030804020204" pitchFamily="34" charset="-78"/>
              </a:rPr>
              <a:t>مردم دستمزد این مانور رسانه‌ای را به حساب </a:t>
            </a:r>
            <a:r>
              <a:rPr lang="fa-IR" sz="1200" b="1" dirty="0">
                <a:solidFill>
                  <a:srgbClr val="D26900"/>
                </a:solidFill>
                <a:latin typeface="Vazir" panose="020B0603030804020204" pitchFamily="34" charset="-78"/>
                <a:cs typeface="Vazir" panose="020B0603030804020204" pitchFamily="34" charset="-78"/>
              </a:rPr>
              <a:t>رویه </a:t>
            </a:r>
            <a:r>
              <a:rPr lang="fa-IR" sz="1200" b="1" dirty="0" smtClean="0">
                <a:solidFill>
                  <a:srgbClr val="D26900"/>
                </a:solidFill>
                <a:latin typeface="Vazir" panose="020B0603030804020204" pitchFamily="34" charset="-78"/>
                <a:cs typeface="Vazir" panose="020B0603030804020204" pitchFamily="34" charset="-78"/>
              </a:rPr>
              <a:t>سازان، </a:t>
            </a:r>
            <a:r>
              <a:rPr lang="fa-IR" sz="1200" b="1" dirty="0">
                <a:solidFill>
                  <a:srgbClr val="D26900"/>
                </a:solidFill>
                <a:latin typeface="Vazir" panose="020B0603030804020204" pitchFamily="34" charset="-78"/>
                <a:cs typeface="Vazir" panose="020B0603030804020204" pitchFamily="34" charset="-78"/>
              </a:rPr>
              <a:t>واریز </a:t>
            </a:r>
            <a:r>
              <a:rPr lang="fa-IR" sz="1200" b="1" dirty="0" smtClean="0">
                <a:solidFill>
                  <a:srgbClr val="D26900"/>
                </a:solidFill>
                <a:latin typeface="Vazir" panose="020B0603030804020204" pitchFamily="34" charset="-78"/>
                <a:cs typeface="Vazir" panose="020B0603030804020204" pitchFamily="34" charset="-78"/>
              </a:rPr>
              <a:t>می‌کنند</a:t>
            </a:r>
            <a:r>
              <a:rPr lang="fa-IR" sz="1200" b="1" dirty="0">
                <a:solidFill>
                  <a:srgbClr val="D26900"/>
                </a:solidFill>
                <a:latin typeface="Vazir" panose="020B0603030804020204" pitchFamily="34" charset="-78"/>
                <a:cs typeface="Vazir" panose="020B0603030804020204" pitchFamily="34" charset="-78"/>
              </a:rPr>
              <a:t>.</a:t>
            </a:r>
            <a:endParaRPr lang="fa-IR" sz="1400" b="1" dirty="0">
              <a:solidFill>
                <a:srgbClr val="D26900"/>
              </a:solidFill>
              <a:latin typeface="Vazir" panose="020B0603030804020204" pitchFamily="34" charset="-78"/>
              <a:cs typeface="Vazir" panose="020B0603030804020204" pitchFamily="34" charset="-78"/>
            </a:endParaRPr>
          </a:p>
          <a:p>
            <a:pPr algn="r" rtl="1">
              <a:lnSpc>
                <a:spcPct val="200000"/>
              </a:lnSpc>
            </a:pPr>
            <a:r>
              <a:rPr lang="fa-IR" sz="1200" b="1" dirty="0">
                <a:latin typeface="Vazir" panose="020B0603030804020204" pitchFamily="34" charset="-78"/>
                <a:cs typeface="Vazir" panose="020B0603030804020204" pitchFamily="34" charset="-78"/>
              </a:rPr>
              <a:t>ی)</a:t>
            </a:r>
            <a:r>
              <a:rPr lang="fa-IR" sz="1200" dirty="0">
                <a:latin typeface="Vazir" panose="020B0603030804020204" pitchFamily="34" charset="-78"/>
                <a:cs typeface="Vazir" panose="020B0603030804020204" pitchFamily="34" charset="-78"/>
              </a:rPr>
              <a:t> </a:t>
            </a:r>
            <a:r>
              <a:rPr lang="fa-IR" sz="1200" dirty="0" smtClean="0">
                <a:latin typeface="Vazir" panose="020B0603030804020204" pitchFamily="34" charset="-78"/>
                <a:cs typeface="Vazir" panose="020B0603030804020204" pitchFamily="34" charset="-78"/>
              </a:rPr>
              <a:t>مردم می‌دانند که </a:t>
            </a:r>
            <a:r>
              <a:rPr lang="fa-IR" sz="1200" dirty="0">
                <a:latin typeface="Vazir" panose="020B0603030804020204" pitchFamily="34" charset="-78"/>
                <a:cs typeface="Vazir" panose="020B0603030804020204" pitchFamily="34" charset="-78"/>
              </a:rPr>
              <a:t>برای بهبود وضعیت زمین باید کاری انجام </a:t>
            </a:r>
            <a:r>
              <a:rPr lang="fa-IR" sz="1200" dirty="0" smtClean="0">
                <a:latin typeface="Vazir" panose="020B0603030804020204" pitchFamily="34" charset="-78"/>
                <a:cs typeface="Vazir" panose="020B0603030804020204" pitchFamily="34" charset="-78"/>
              </a:rPr>
              <a:t>دهند، اما </a:t>
            </a:r>
            <a:r>
              <a:rPr lang="fa-IR" sz="1200" dirty="0">
                <a:latin typeface="Vazir" panose="020B0603030804020204" pitchFamily="34" charset="-78"/>
                <a:cs typeface="Vazir" panose="020B0603030804020204" pitchFamily="34" charset="-78"/>
              </a:rPr>
              <a:t>به دلیل نداشتن آگاهی لازم و زمان کافی </a:t>
            </a:r>
            <a:r>
              <a:rPr lang="fa-IR" sz="1200" b="1" dirty="0">
                <a:solidFill>
                  <a:srgbClr val="D26900"/>
                </a:solidFill>
                <a:latin typeface="Vazir" panose="020B0603030804020204" pitchFamily="34" charset="-78"/>
                <a:cs typeface="Vazir" panose="020B0603030804020204" pitchFamily="34" charset="-78"/>
              </a:rPr>
              <a:t>همواره منتظر یک راهکار ساده </a:t>
            </a:r>
            <a:r>
              <a:rPr lang="fa-IR" sz="1200" b="1" dirty="0" smtClean="0">
                <a:solidFill>
                  <a:srgbClr val="D26900"/>
                </a:solidFill>
                <a:latin typeface="Vazir" panose="020B0603030804020204" pitchFamily="34" charset="-78"/>
                <a:cs typeface="Vazir" panose="020B0603030804020204" pitchFamily="34" charset="-78"/>
              </a:rPr>
              <a:t>و سریع یا توقع داریم </a:t>
            </a:r>
            <a:r>
              <a:rPr lang="fa-IR" sz="1200" b="1" dirty="0">
                <a:solidFill>
                  <a:srgbClr val="D26900"/>
                </a:solidFill>
                <a:latin typeface="Vazir" panose="020B0603030804020204" pitchFamily="34" charset="-78"/>
                <a:cs typeface="Vazir" panose="020B0603030804020204" pitchFamily="34" charset="-78"/>
              </a:rPr>
              <a:t>فرد یا افراد دیگری </a:t>
            </a:r>
            <a:r>
              <a:rPr lang="fa-IR" sz="1200" b="1" dirty="0" smtClean="0">
                <a:solidFill>
                  <a:srgbClr val="D26900"/>
                </a:solidFill>
                <a:latin typeface="Vazir" panose="020B0603030804020204" pitchFamily="34" charset="-78"/>
                <a:cs typeface="Vazir" panose="020B0603030804020204" pitchFamily="34" charset="-78"/>
              </a:rPr>
              <a:t>این </a:t>
            </a:r>
            <a:r>
              <a:rPr lang="fa-IR" sz="1200" b="1" dirty="0">
                <a:solidFill>
                  <a:srgbClr val="D26900"/>
                </a:solidFill>
                <a:latin typeface="Vazir" panose="020B0603030804020204" pitchFamily="34" charset="-78"/>
                <a:cs typeface="Vazir" panose="020B0603030804020204" pitchFamily="34" charset="-78"/>
              </a:rPr>
              <a:t>کار را به جای ما انجام دهند.</a:t>
            </a:r>
          </a:p>
          <a:p>
            <a:pPr algn="r" rtl="1">
              <a:lnSpc>
                <a:spcPct val="200000"/>
              </a:lnSpc>
            </a:pPr>
            <a:r>
              <a:rPr lang="fa-IR" sz="1200" dirty="0">
                <a:latin typeface="Vazir" panose="020B0603030804020204" pitchFamily="34" charset="-78"/>
                <a:cs typeface="Vazir" panose="020B0603030804020204" pitchFamily="34" charset="-78"/>
              </a:rPr>
              <a:t>پس راحت ترین کار واریز پول با نیت حمایت از حیوانات و محیط زیست است. در حالی که این کار صرفا باعث پایداری چرخه </a:t>
            </a:r>
            <a:r>
              <a:rPr lang="fa-IR" sz="1200" dirty="0" smtClean="0">
                <a:latin typeface="Vazir" panose="020B0603030804020204" pitchFamily="34" charset="-78"/>
                <a:cs typeface="Vazir" panose="020B0603030804020204" pitchFamily="34" charset="-78"/>
              </a:rPr>
              <a:t>رویه </a:t>
            </a:r>
            <a:r>
              <a:rPr lang="fa-IR" sz="1200" dirty="0">
                <a:latin typeface="Vazir" panose="020B0603030804020204" pitchFamily="34" charset="-78"/>
                <a:cs typeface="Vazir" panose="020B0603030804020204" pitchFamily="34" charset="-78"/>
              </a:rPr>
              <a:t>جعلی </a:t>
            </a:r>
            <a:r>
              <a:rPr lang="fa-IR" sz="1200" dirty="0" smtClean="0">
                <a:latin typeface="Vazir" panose="020B0603030804020204" pitchFamily="34" charset="-78"/>
                <a:cs typeface="Vazir" panose="020B0603030804020204" pitchFamily="34" charset="-78"/>
              </a:rPr>
              <a:t>می‌شود</a:t>
            </a:r>
            <a:r>
              <a:rPr lang="fa-IR" sz="1200" dirty="0">
                <a:latin typeface="Vazir" panose="020B0603030804020204" pitchFamily="34" charset="-78"/>
                <a:cs typeface="Vazir" panose="020B0603030804020204" pitchFamily="34" charset="-78"/>
              </a:rPr>
              <a:t>.</a:t>
            </a:r>
          </a:p>
          <a:p>
            <a:pPr algn="r" rtl="1">
              <a:lnSpc>
                <a:spcPct val="150000"/>
              </a:lnSpc>
            </a:pPr>
            <a:endParaRPr lang="en-US" sz="1200"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141316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1168</TotalTime>
  <Words>1787</Words>
  <Application>Microsoft Office PowerPoint</Application>
  <PresentationFormat>On-screen Show (4:3)</PresentationFormat>
  <Paragraphs>146</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Arabic Typesetting</vt:lpstr>
      <vt:lpstr>Arial</vt:lpstr>
      <vt:lpstr>B Titr</vt:lpstr>
      <vt:lpstr>Calibri</vt:lpstr>
      <vt:lpstr>Impact</vt:lpstr>
      <vt:lpstr>MRT_Titr Collage</vt:lpstr>
      <vt:lpstr>Times New Roman</vt:lpstr>
      <vt:lpstr>Vazir</vt:lpstr>
      <vt:lpstr>NewsPrint</vt:lpstr>
      <vt:lpstr>رویه‌های جعلی</vt:lpstr>
      <vt:lpstr>PowerPoint Presentation</vt:lpstr>
      <vt:lpstr>اهمیت پرداختن به موضوع رویه‌های جعلی</vt:lpstr>
      <vt:lpstr>ویژگی‌ رویه‌های جعلی</vt:lpstr>
      <vt:lpstr>پدیدآورندگان رویه‌های جعلی</vt:lpstr>
      <vt:lpstr>پدیدآورندگان رویه‌های جعلی</vt:lpstr>
      <vt:lpstr>PowerPoint Presentation</vt:lpstr>
      <vt:lpstr>دنبال‌کنندگان رویه‌های جعلی</vt:lpstr>
      <vt:lpstr>چرخه و عملکرد رویه‌های جعلی</vt:lpstr>
      <vt:lpstr>آثار و تبعات رویه‌های جعلی</vt:lpstr>
      <vt:lpstr>راهکارهای مقابله با رویه‌های جعلی</vt:lpstr>
      <vt:lpstr>راهکارهای مقابله با رویه‌های جعلی</vt:lpstr>
      <vt:lpstr>قدرت نفوذ رویه های جعلی اقشار مختلف</vt:lpstr>
      <vt:lpstr>قدرت نفوذ رویه های جعلی اقشار مختلف</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 s u s</cp:lastModifiedBy>
  <cp:revision>73</cp:revision>
  <dcterms:created xsi:type="dcterms:W3CDTF">2006-08-16T00:00:00Z</dcterms:created>
  <dcterms:modified xsi:type="dcterms:W3CDTF">2021-03-14T17:36:02Z</dcterms:modified>
</cp:coreProperties>
</file>